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57" r:id="rId4"/>
    <p:sldId id="269" r:id="rId5"/>
    <p:sldId id="268" r:id="rId6"/>
    <p:sldId id="258" r:id="rId7"/>
    <p:sldId id="259" r:id="rId8"/>
    <p:sldId id="270" r:id="rId9"/>
    <p:sldId id="260" r:id="rId10"/>
    <p:sldId id="261" r:id="rId11"/>
    <p:sldId id="262" r:id="rId12"/>
    <p:sldId id="263" r:id="rId13"/>
    <p:sldId id="264" r:id="rId14"/>
    <p:sldId id="271" r:id="rId15"/>
    <p:sldId id="265" r:id="rId16"/>
    <p:sldId id="266" r:id="rId17"/>
    <p:sldId id="267" r:id="rId18"/>
    <p:sldId id="273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96" y="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5760720" cy="15544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3100" b="1" i="0">
                <a:solidFill>
                  <a:srgbClr val="082A52"/>
                </a:solidFill>
                <a:latin typeface="Arial"/>
              </a:rPr>
              <a:t>WHEN CLIENTS CANNOT</a:t>
            </a:r>
            <a:br/>
            <a:r>
              <a:t>THINK CLEARLY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514600"/>
            <a:ext cx="5943600" cy="9144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700" b="0" i="1">
                <a:solidFill>
                  <a:srgbClr val="528538"/>
                </a:solidFill>
                <a:latin typeface="Arial"/>
              </a:rPr>
              <a:t>How Neuroscience Can Help Divorce Professionals</a:t>
            </a:r>
            <a:br/>
            <a:r>
              <a:t>Reduce Reactivity and Improve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3794760"/>
            <a:ext cx="5303520" cy="4114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2000" b="1" i="0">
                <a:solidFill>
                  <a:srgbClr val="082A52"/>
                </a:solidFill>
                <a:latin typeface="Arial"/>
              </a:rPr>
              <a:t>Richard Heller, LMSW, PCC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4251960"/>
            <a:ext cx="5303520" cy="5232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400" b="0" i="0" dirty="0">
                <a:solidFill>
                  <a:srgbClr val="282D30"/>
                </a:solidFill>
                <a:latin typeface="Arial"/>
              </a:rPr>
              <a:t>Parent Coordinator • Mediator • Coach</a:t>
            </a:r>
            <a:endParaRPr lang="en-US" sz="1400" b="0" i="0" dirty="0">
              <a:solidFill>
                <a:srgbClr val="282D30"/>
              </a:solidFill>
              <a:latin typeface="Arial"/>
            </a:endParaRPr>
          </a:p>
          <a:p>
            <a:pPr algn="l"/>
            <a:endParaRPr sz="1400" b="0" i="0" dirty="0">
              <a:solidFill>
                <a:srgbClr val="282D30"/>
              </a:solidFill>
              <a:latin typeface="Arial"/>
            </a:endParaRPr>
          </a:p>
        </p:txBody>
      </p:sp>
      <p:sp>
        <p:nvSpPr>
          <p:cNvPr id="8" name="Oval 7"/>
          <p:cNvSpPr/>
          <p:nvPr/>
        </p:nvSpPr>
        <p:spPr>
          <a:xfrm>
            <a:off x="7635240" y="1234440"/>
            <a:ext cx="3154680" cy="3154680"/>
          </a:xfrm>
          <a:prstGeom prst="ellipse">
            <a:avLst/>
          </a:prstGeom>
          <a:solidFill>
            <a:srgbClr val="EFF5EA"/>
          </a:solidFill>
          <a:ln w="38100">
            <a:solidFill>
              <a:srgbClr val="5285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01000" y="1828800"/>
            <a:ext cx="2423160" cy="3657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B54335"/>
                </a:solidFill>
                <a:latin typeface="Arial"/>
              </a:rPr>
              <a:t>THREAT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2212848"/>
            <a:ext cx="914400" cy="3657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4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87752"/>
            <a:ext cx="2514600" cy="3657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E08027"/>
                </a:solidFill>
                <a:latin typeface="Arial"/>
              </a:rPr>
              <a:t>ACTIVATION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971800"/>
            <a:ext cx="914400" cy="3657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4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73568" y="3337560"/>
            <a:ext cx="246888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NARROWED</a:t>
            </a:r>
            <a:br/>
            <a:r>
              <a:t>THINKING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FROM REACTIVITY  →  REGULATION  →  CAPACITY  →  BETTER DECISIONS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280A-9C21-5271-5C89-739A0899D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E1AD00EB-1A91-D4C4-C249-6193D624CD45}"/>
              </a:ext>
            </a:extLst>
          </p:cNvPr>
          <p:cNvSpPr/>
          <p:nvPr/>
        </p:nvSpPr>
        <p:spPr>
          <a:xfrm>
            <a:off x="6970734" y="1205886"/>
            <a:ext cx="3781609" cy="3731500"/>
          </a:xfrm>
          <a:prstGeom prst="ellipse">
            <a:avLst/>
          </a:prstGeom>
          <a:solidFill>
            <a:srgbClr val="EFF5EA"/>
          </a:solidFill>
          <a:ln w="38100">
            <a:solidFill>
              <a:srgbClr val="5285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4B385F-04F2-6663-610F-653322870BA9}"/>
              </a:ext>
            </a:extLst>
          </p:cNvPr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BB87E0-0CE9-11B6-D2F8-E82E78D6021E}"/>
              </a:ext>
            </a:extLst>
          </p:cNvPr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1CA11E-870C-E384-BCD3-16F0310E24F6}"/>
              </a:ext>
            </a:extLst>
          </p:cNvPr>
          <p:cNvSpPr txBox="1"/>
          <p:nvPr/>
        </p:nvSpPr>
        <p:spPr>
          <a:xfrm>
            <a:off x="787324" y="1932862"/>
            <a:ext cx="5760720" cy="227754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marL="514350" indent="-514350" algn="l">
              <a:buAutoNum type="arabicPeriod"/>
            </a:pPr>
            <a:r>
              <a:rPr lang="en-US" sz="3100" b="1" dirty="0">
                <a:solidFill>
                  <a:srgbClr val="082A52"/>
                </a:solidFill>
                <a:latin typeface="Arial"/>
              </a:rPr>
              <a:t>Why</a:t>
            </a:r>
          </a:p>
          <a:p>
            <a:pPr marL="514350" indent="-514350" algn="l">
              <a:buAutoNum type="arabicPeriod" startAt="2"/>
            </a:pPr>
            <a:r>
              <a:rPr lang="en-US" sz="3100" b="1" dirty="0">
                <a:solidFill>
                  <a:srgbClr val="082A52"/>
                </a:solidFill>
                <a:latin typeface="Arial"/>
              </a:rPr>
              <a:t>How to Help</a:t>
            </a:r>
          </a:p>
          <a:p>
            <a:pPr marL="514350" indent="-514350" algn="l">
              <a:buAutoNum type="arabicPeriod" startAt="3"/>
            </a:pPr>
            <a:r>
              <a:rPr lang="en-US" sz="3100" b="1" dirty="0">
                <a:solidFill>
                  <a:srgbClr val="082A52"/>
                </a:solidFill>
                <a:latin typeface="Arial"/>
              </a:rPr>
              <a:t>How to be the “Eye”</a:t>
            </a:r>
          </a:p>
          <a:p>
            <a:pPr marL="514350" indent="-514350" algn="l">
              <a:buAutoNum type="arabicPeriod" startAt="3"/>
            </a:pPr>
            <a:r>
              <a:rPr lang="en-US" sz="3100" b="1" dirty="0">
                <a:solidFill>
                  <a:srgbClr val="082A52"/>
                </a:solidFill>
                <a:latin typeface="Arial"/>
              </a:rPr>
              <a:t>Questions </a:t>
            </a:r>
            <a:br>
              <a:rPr dirty="0"/>
            </a:b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0BDF56-5AA8-9A7B-F186-F1EEC4F5C282}"/>
              </a:ext>
            </a:extLst>
          </p:cNvPr>
          <p:cNvSpPr txBox="1"/>
          <p:nvPr/>
        </p:nvSpPr>
        <p:spPr>
          <a:xfrm>
            <a:off x="7121673" y="2387210"/>
            <a:ext cx="5303520" cy="4114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2000" b="1" i="0" dirty="0">
                <a:solidFill>
                  <a:srgbClr val="082A52"/>
                </a:solidFill>
                <a:latin typeface="Arial"/>
              </a:rPr>
              <a:t>Richard Heller, LMSW, PCC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89793-3E54-C02F-C207-D721271A906D}"/>
              </a:ext>
            </a:extLst>
          </p:cNvPr>
          <p:cNvSpPr txBox="1"/>
          <p:nvPr/>
        </p:nvSpPr>
        <p:spPr>
          <a:xfrm>
            <a:off x="7272612" y="2766064"/>
            <a:ext cx="5303520" cy="30777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400" b="0" i="0" dirty="0">
                <a:solidFill>
                  <a:srgbClr val="282D30"/>
                </a:solidFill>
                <a:latin typeface="Arial"/>
              </a:rPr>
              <a:t>Parent Coordinator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173125-EE14-39D2-B43E-BD00D9C061F1}"/>
              </a:ext>
            </a:extLst>
          </p:cNvPr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50914E-B2B0-8E2A-6DA3-5F275F02BFF3}"/>
              </a:ext>
            </a:extLst>
          </p:cNvPr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FROM REACTIVITY  →  REGULATION  →  CAPACITY  →  BETTER DECISIONS</a:t>
            </a:r>
          </a:p>
        </p:txBody>
      </p:sp>
    </p:spTree>
    <p:extLst>
      <p:ext uri="{BB962C8B-B14F-4D97-AF65-F5344CB8AC3E}">
        <p14:creationId xmlns:p14="http://schemas.microsoft.com/office/powerpoint/2010/main" val="375743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WHY SMART CLIENTS MAKE IRRATIONAL DECISIONS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The problem is often capacity, not intelligence.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28800"/>
            <a:ext cx="3291840" cy="33375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938528"/>
            <a:ext cx="307238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B54335"/>
                </a:solidFill>
                <a:latin typeface="Arial"/>
              </a:rPr>
              <a:t>WHAT WE SEE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359152"/>
            <a:ext cx="2962656" cy="271576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• Revisit settled issues</a:t>
            </a:r>
            <a:br/>
            <a:br/>
            <a:r>
              <a:t>• Rigid positions</a:t>
            </a:r>
            <a:br/>
            <a:br/>
            <a:r>
              <a:t>• Escalation despite obvious cost</a:t>
            </a:r>
            <a:br/>
            <a:br/>
            <a:r>
              <a:t>• Neutral information interpreted as threat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3128" y="1828800"/>
            <a:ext cx="3291840" cy="33375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62856" y="1938528"/>
            <a:ext cx="307238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D29F26"/>
                </a:solidFill>
                <a:latin typeface="Arial"/>
              </a:rPr>
              <a:t>WHAT WE OFTEN ASSUME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359152"/>
            <a:ext cx="2962656" cy="271576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• They need more information</a:t>
            </a:r>
            <a:br/>
            <a:br/>
            <a:r>
              <a:t>• They need better communication</a:t>
            </a:r>
            <a:br/>
            <a:br/>
            <a:r>
              <a:t>• They are unwilling to compromise</a:t>
            </a:r>
            <a:br/>
            <a:br/>
            <a:r>
              <a:t>• They are simply being irrational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0456" y="1828800"/>
            <a:ext cx="3291840" cy="33375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30183" y="1938528"/>
            <a:ext cx="307238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528538"/>
                </a:solidFill>
                <a:latin typeface="Arial"/>
              </a:rPr>
              <a:t>WHAT NEUROSCIENCE ADDS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5048" y="2359152"/>
            <a:ext cx="2962656" cy="271576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0" i="0">
                <a:solidFill>
                  <a:srgbClr val="282D30"/>
                </a:solidFill>
                <a:latin typeface="Arial"/>
              </a:rPr>
              <a:t>Chronic conflict can keep the nervous system in threat mode - reducing access to flexibility, empathy, curiosity and perspective-taking.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TEACHING POINT:  A capable client can temporarily lose access to their capacity.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A97D3-29AA-AAD9-83D0-4A15C40D9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E645BE-C7D1-70DE-44A7-8A87DC1ED7C7}"/>
              </a:ext>
            </a:extLst>
          </p:cNvPr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8BCB03-0CFD-C2D7-1E0B-7B9C60919160}"/>
              </a:ext>
            </a:extLst>
          </p:cNvPr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297BAB-B54C-7FA8-D206-B55944AAE362}"/>
              </a:ext>
            </a:extLst>
          </p:cNvPr>
          <p:cNvSpPr txBox="1"/>
          <p:nvPr/>
        </p:nvSpPr>
        <p:spPr>
          <a:xfrm>
            <a:off x="504798" y="2240281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 dirty="0">
                <a:solidFill>
                  <a:srgbClr val="082A52"/>
                </a:solidFill>
                <a:latin typeface="Arial"/>
              </a:rPr>
              <a:t>WHY SMART CLIENTS MAKE IRRATIONAL DECISIONS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2AF3DF-AA71-0859-2ECA-04545286B48A}"/>
              </a:ext>
            </a:extLst>
          </p:cNvPr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3511C20-FBAF-B936-97B9-39858C3CFBF1}"/>
              </a:ext>
            </a:extLst>
          </p:cNvPr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F1EC9F-A2C8-E7E7-CFCB-2173B099CB7C}"/>
              </a:ext>
            </a:extLst>
          </p:cNvPr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3F38A8-5F3A-63F4-B7B8-CA07A2A615A7}"/>
              </a:ext>
            </a:extLst>
          </p:cNvPr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TEACHING POINT:  A capable client can temporarily lose access to their capacity.</a:t>
            </a:r>
          </a:p>
        </p:txBody>
      </p:sp>
    </p:spTree>
    <p:extLst>
      <p:ext uri="{BB962C8B-B14F-4D97-AF65-F5344CB8AC3E}">
        <p14:creationId xmlns:p14="http://schemas.microsoft.com/office/powerpoint/2010/main" val="3993723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76DA-1D85-BA69-A420-3ED32C44F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D2EA4E-B71D-C88B-5C25-FC1DEA195424}"/>
              </a:ext>
            </a:extLst>
          </p:cNvPr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A2F13A-148D-9253-0FF0-17720606D8EA}"/>
              </a:ext>
            </a:extLst>
          </p:cNvPr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B66144-0CF5-5230-3CDE-1FD77B67319D}"/>
              </a:ext>
            </a:extLst>
          </p:cNvPr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THE LIMBIC SYSTEM AND THE AMYGDALA HIJACK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3EDF61-766B-8D11-9883-63FA65171C01}"/>
              </a:ext>
            </a:extLst>
          </p:cNvPr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389B520-A1E7-59CF-C636-845B564C411F}"/>
              </a:ext>
            </a:extLst>
          </p:cNvPr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FB660A-C836-DA32-E9E0-DD493241330C}"/>
              </a:ext>
            </a:extLst>
          </p:cNvPr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Chronic conflict changes perception.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A865C68-8254-0E69-4ABD-9674E090A9A1}"/>
              </a:ext>
            </a:extLst>
          </p:cNvPr>
          <p:cNvSpPr/>
          <p:nvPr/>
        </p:nvSpPr>
        <p:spPr>
          <a:xfrm>
            <a:off x="4709160" y="1691640"/>
            <a:ext cx="2743200" cy="566928"/>
          </a:xfrm>
          <a:prstGeom prst="roundRect">
            <a:avLst/>
          </a:prstGeom>
          <a:solidFill>
            <a:srgbClr val="F9F4EE"/>
          </a:solidFill>
          <a:ln>
            <a:solidFill>
              <a:srgbClr val="E080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494D4-9406-30F0-98D9-8FCFC135D138}"/>
              </a:ext>
            </a:extLst>
          </p:cNvPr>
          <p:cNvSpPr txBox="1"/>
          <p:nvPr/>
        </p:nvSpPr>
        <p:spPr>
          <a:xfrm>
            <a:off x="4800600" y="1801368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E08027"/>
                </a:solidFill>
                <a:latin typeface="Arial"/>
              </a:rPr>
              <a:t>TRIGGER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33023-69FC-9203-10F0-85C1E1CCC9D5}"/>
              </a:ext>
            </a:extLst>
          </p:cNvPr>
          <p:cNvSpPr txBox="1"/>
          <p:nvPr/>
        </p:nvSpPr>
        <p:spPr>
          <a:xfrm>
            <a:off x="5577840" y="2258568"/>
            <a:ext cx="9144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911B4-E9D3-B60F-49A9-8C251BAB7254}"/>
              </a:ext>
            </a:extLst>
          </p:cNvPr>
          <p:cNvSpPr/>
          <p:nvPr/>
        </p:nvSpPr>
        <p:spPr>
          <a:xfrm>
            <a:off x="4709160" y="2478024"/>
            <a:ext cx="2743200" cy="566928"/>
          </a:xfrm>
          <a:prstGeom prst="roundRect">
            <a:avLst/>
          </a:prstGeom>
          <a:solidFill>
            <a:srgbClr val="F9F4EE"/>
          </a:solidFill>
          <a:ln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293388-926B-7030-BEB4-EED9DF75CD2D}"/>
              </a:ext>
            </a:extLst>
          </p:cNvPr>
          <p:cNvSpPr txBox="1"/>
          <p:nvPr/>
        </p:nvSpPr>
        <p:spPr>
          <a:xfrm>
            <a:off x="4800600" y="2587752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B54335"/>
                </a:solidFill>
                <a:latin typeface="Arial"/>
              </a:rPr>
              <a:t>THREAT</a:t>
            </a:r>
            <a:br/>
            <a:r>
              <a:t>DETECTION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D53AE0-E6F0-0C49-B0AB-1626BD781038}"/>
              </a:ext>
            </a:extLst>
          </p:cNvPr>
          <p:cNvSpPr txBox="1"/>
          <p:nvPr/>
        </p:nvSpPr>
        <p:spPr>
          <a:xfrm>
            <a:off x="5577840" y="3044952"/>
            <a:ext cx="9144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5790E06-51FA-2AC9-7DFB-77EA0EF88FCC}"/>
              </a:ext>
            </a:extLst>
          </p:cNvPr>
          <p:cNvSpPr/>
          <p:nvPr/>
        </p:nvSpPr>
        <p:spPr>
          <a:xfrm>
            <a:off x="4709160" y="3264408"/>
            <a:ext cx="2743200" cy="566928"/>
          </a:xfrm>
          <a:prstGeom prst="roundRect">
            <a:avLst/>
          </a:prstGeom>
          <a:solidFill>
            <a:srgbClr val="F9F4EE"/>
          </a:solidFill>
          <a:ln>
            <a:solidFill>
              <a:srgbClr val="E080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6A36FA-0EC6-08C5-9D06-E18367EE8F8D}"/>
              </a:ext>
            </a:extLst>
          </p:cNvPr>
          <p:cNvSpPr txBox="1"/>
          <p:nvPr/>
        </p:nvSpPr>
        <p:spPr>
          <a:xfrm>
            <a:off x="4800600" y="3374136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E08027"/>
                </a:solidFill>
                <a:latin typeface="Arial"/>
              </a:rPr>
              <a:t>AMYGDALA</a:t>
            </a:r>
            <a:br/>
            <a:r>
              <a:t>ACTIVATION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1FF77C-A36B-F43B-7DD3-28392EBBBDDE}"/>
              </a:ext>
            </a:extLst>
          </p:cNvPr>
          <p:cNvSpPr txBox="1"/>
          <p:nvPr/>
        </p:nvSpPr>
        <p:spPr>
          <a:xfrm>
            <a:off x="5577840" y="3831336"/>
            <a:ext cx="9144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53B5D6B-B124-1D2A-BF01-1C7F89EAC071}"/>
              </a:ext>
            </a:extLst>
          </p:cNvPr>
          <p:cNvSpPr/>
          <p:nvPr/>
        </p:nvSpPr>
        <p:spPr>
          <a:xfrm>
            <a:off x="4709160" y="4050791"/>
            <a:ext cx="2743200" cy="566928"/>
          </a:xfrm>
          <a:prstGeom prst="roundRect">
            <a:avLst/>
          </a:prstGeom>
          <a:solidFill>
            <a:srgbClr val="EFF5EA"/>
          </a:solidFill>
          <a:ln>
            <a:solidFill>
              <a:srgbClr val="348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67370E-A8F1-A333-4DE5-EF6F46BC7A72}"/>
              </a:ext>
            </a:extLst>
          </p:cNvPr>
          <p:cNvSpPr txBox="1"/>
          <p:nvPr/>
        </p:nvSpPr>
        <p:spPr>
          <a:xfrm>
            <a:off x="4800600" y="4160520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348485"/>
                </a:solidFill>
                <a:latin typeface="Arial"/>
              </a:rPr>
              <a:t>STRESS</a:t>
            </a:r>
            <a:br/>
            <a:r>
              <a:t>RESPONSE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D904EF-3406-9DAB-A044-7A11806A57E2}"/>
              </a:ext>
            </a:extLst>
          </p:cNvPr>
          <p:cNvSpPr txBox="1"/>
          <p:nvPr/>
        </p:nvSpPr>
        <p:spPr>
          <a:xfrm>
            <a:off x="5577840" y="4617720"/>
            <a:ext cx="9144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76FAA4A-4830-0BD4-2574-042BD04E54BD}"/>
              </a:ext>
            </a:extLst>
          </p:cNvPr>
          <p:cNvSpPr/>
          <p:nvPr/>
        </p:nvSpPr>
        <p:spPr>
          <a:xfrm>
            <a:off x="4709160" y="4837176"/>
            <a:ext cx="2743200" cy="566928"/>
          </a:xfrm>
          <a:prstGeom prst="roundRect">
            <a:avLst/>
          </a:prstGeom>
          <a:solidFill>
            <a:srgbClr val="EFF5EA"/>
          </a:solidFill>
          <a:ln>
            <a:solidFill>
              <a:srgbClr val="082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BBF3F9-CACE-3327-132E-7B04BDF8C94B}"/>
              </a:ext>
            </a:extLst>
          </p:cNvPr>
          <p:cNvSpPr txBox="1"/>
          <p:nvPr/>
        </p:nvSpPr>
        <p:spPr>
          <a:xfrm>
            <a:off x="4800600" y="4946904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082A52"/>
                </a:solidFill>
                <a:latin typeface="Arial"/>
              </a:rPr>
              <a:t>PREFRONTAL</a:t>
            </a:r>
            <a:br/>
            <a:r>
              <a:t>SUPPRESSION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440EAF-00BD-49A4-B142-9CE3748AA142}"/>
              </a:ext>
            </a:extLst>
          </p:cNvPr>
          <p:cNvSpPr txBox="1"/>
          <p:nvPr/>
        </p:nvSpPr>
        <p:spPr>
          <a:xfrm>
            <a:off x="731520" y="1874519"/>
            <a:ext cx="3108960" cy="6400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700" b="1" i="0">
                <a:solidFill>
                  <a:srgbClr val="082A52"/>
                </a:solidFill>
                <a:latin typeface="Arial"/>
              </a:rPr>
              <a:t>Parents become</a:t>
            </a:r>
            <a:br/>
            <a:r>
              <a:t>threat detectors.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118388-C5C3-FE06-8494-E4CE2CEC81B7}"/>
              </a:ext>
            </a:extLst>
          </p:cNvPr>
          <p:cNvSpPr txBox="1"/>
          <p:nvPr/>
        </p:nvSpPr>
        <p:spPr>
          <a:xfrm>
            <a:off x="707721" y="2743200"/>
            <a:ext cx="3108960" cy="7315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0">
                <a:solidFill>
                  <a:srgbClr val="282D30"/>
                </a:solidFill>
                <a:latin typeface="Arial"/>
              </a:rPr>
              <a:t>Neutral events can</a:t>
            </a:r>
            <a:br/>
            <a:r>
              <a:t>be interpreted as danger.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0295D8-64D9-0E41-8057-52B205454A74}"/>
              </a:ext>
            </a:extLst>
          </p:cNvPr>
          <p:cNvSpPr txBox="1"/>
          <p:nvPr/>
        </p:nvSpPr>
        <p:spPr>
          <a:xfrm>
            <a:off x="8046720" y="1874519"/>
            <a:ext cx="3291840" cy="21945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1" i="0">
                <a:solidFill>
                  <a:srgbClr val="528538"/>
                </a:solidFill>
                <a:latin typeface="Arial"/>
              </a:rPr>
              <a:t>LESS EMPATHY</a:t>
            </a:r>
            <a:br/>
            <a:r>
              <a:t>LESS FLEXIBILITY</a:t>
            </a:r>
            <a:br/>
            <a:r>
              <a:t>LESS CURIOSITY</a:t>
            </a:r>
            <a:br/>
            <a:r>
              <a:t>LESS PERSPECTIVE-TAKING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D2B48D-3509-D1CF-043A-BF15327E3D65}"/>
              </a:ext>
            </a:extLst>
          </p:cNvPr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5EC04F-6431-7B7A-5888-CA6453D98137}"/>
              </a:ext>
            </a:extLst>
          </p:cNvPr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You cannot negotiate effectively with a nervous system that believes it is under attack.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1C5C402-B3FC-92F1-768D-787FA91B2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329" y="1413065"/>
            <a:ext cx="4498193" cy="461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43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THE LIMBIC SYSTEM AND THE AMYGDALA HIJACK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Chronic conflict changes perception.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09160" y="1691640"/>
            <a:ext cx="2743200" cy="566928"/>
          </a:xfrm>
          <a:prstGeom prst="roundRect">
            <a:avLst/>
          </a:prstGeom>
          <a:solidFill>
            <a:srgbClr val="F9F4EE"/>
          </a:solidFill>
          <a:ln>
            <a:solidFill>
              <a:srgbClr val="E080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00600" y="1801368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E08027"/>
                </a:solidFill>
                <a:latin typeface="Arial"/>
              </a:rPr>
              <a:t>TRIGGER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7840" y="2258568"/>
            <a:ext cx="9144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09160" y="2478024"/>
            <a:ext cx="2743200" cy="566928"/>
          </a:xfrm>
          <a:prstGeom prst="roundRect">
            <a:avLst/>
          </a:prstGeom>
          <a:solidFill>
            <a:srgbClr val="F9F4EE"/>
          </a:solidFill>
          <a:ln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2587752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B54335"/>
                </a:solidFill>
                <a:latin typeface="Arial"/>
              </a:rPr>
              <a:t>THREAT</a:t>
            </a:r>
            <a:br/>
            <a:r>
              <a:t>DETECTION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77840" y="3044952"/>
            <a:ext cx="9144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09160" y="3264408"/>
            <a:ext cx="2743200" cy="566928"/>
          </a:xfrm>
          <a:prstGeom prst="roundRect">
            <a:avLst/>
          </a:prstGeom>
          <a:solidFill>
            <a:srgbClr val="F9F4EE"/>
          </a:solidFill>
          <a:ln>
            <a:solidFill>
              <a:srgbClr val="E080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00600" y="3374136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E08027"/>
                </a:solidFill>
                <a:latin typeface="Arial"/>
              </a:rPr>
              <a:t>AMYGDALA</a:t>
            </a:r>
            <a:br/>
            <a:r>
              <a:t>ACTIVATION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3831336"/>
            <a:ext cx="9144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09160" y="4050791"/>
            <a:ext cx="2743200" cy="566928"/>
          </a:xfrm>
          <a:prstGeom prst="roundRect">
            <a:avLst/>
          </a:prstGeom>
          <a:solidFill>
            <a:srgbClr val="EFF5EA"/>
          </a:solidFill>
          <a:ln>
            <a:solidFill>
              <a:srgbClr val="348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800600" y="4160520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348485"/>
                </a:solidFill>
                <a:latin typeface="Arial"/>
              </a:rPr>
              <a:t>STRESS</a:t>
            </a:r>
            <a:br/>
            <a:r>
              <a:t>RESPONSE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4617720"/>
            <a:ext cx="9144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09160" y="4837176"/>
            <a:ext cx="2743200" cy="566928"/>
          </a:xfrm>
          <a:prstGeom prst="roundRect">
            <a:avLst/>
          </a:prstGeom>
          <a:solidFill>
            <a:srgbClr val="EFF5EA"/>
          </a:solidFill>
          <a:ln>
            <a:solidFill>
              <a:srgbClr val="082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800600" y="4946904"/>
            <a:ext cx="2560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082A52"/>
                </a:solidFill>
                <a:latin typeface="Arial"/>
              </a:rPr>
              <a:t>PREFRONTAL</a:t>
            </a:r>
            <a:br/>
            <a:r>
              <a:t>SUPPRESSION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1874519"/>
            <a:ext cx="3108960" cy="6400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700" b="1" i="0">
                <a:solidFill>
                  <a:srgbClr val="082A52"/>
                </a:solidFill>
                <a:latin typeface="Arial"/>
              </a:rPr>
              <a:t>Parents become</a:t>
            </a:r>
            <a:br/>
            <a:r>
              <a:t>threat detectors.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2743200"/>
            <a:ext cx="3108960" cy="7315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0">
                <a:solidFill>
                  <a:srgbClr val="282D30"/>
                </a:solidFill>
                <a:latin typeface="Arial"/>
              </a:rPr>
              <a:t>Neutral events can</a:t>
            </a:r>
            <a:br/>
            <a:r>
              <a:t>be interpreted as danger.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0" y="1874519"/>
            <a:ext cx="3291840" cy="21945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1" i="0">
                <a:solidFill>
                  <a:srgbClr val="528538"/>
                </a:solidFill>
                <a:latin typeface="Arial"/>
              </a:rPr>
              <a:t>LESS EMPATHY</a:t>
            </a:r>
            <a:br/>
            <a:r>
              <a:t>LESS FLEXIBILITY</a:t>
            </a:r>
            <a:br/>
            <a:r>
              <a:t>LESS CURIOSITY</a:t>
            </a:r>
            <a:br/>
            <a:r>
              <a:t>LESS PERSPECTIVE-TAKING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You cannot negotiate effectively with a nervous system that believes it is under attack.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THE CLIENT CAPACITY CONTINUUM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The goal is movement from reactivity toward capacity.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783080"/>
            <a:ext cx="2029968" cy="33832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1965960"/>
            <a:ext cx="1847088" cy="548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B54335"/>
                </a:solidFill>
                <a:latin typeface="Arial"/>
              </a:rPr>
              <a:t>HIGHLY</a:t>
            </a:r>
            <a:br/>
            <a:r>
              <a:t>ACTIVATED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2788920"/>
            <a:ext cx="1773936" cy="1737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Blame</a:t>
            </a:r>
            <a:br/>
            <a:r>
              <a:t>Defensiveness</a:t>
            </a:r>
            <a:br/>
            <a:r>
              <a:t>Rigid positions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07208" y="1783080"/>
            <a:ext cx="2029968" cy="33832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D29F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898648" y="1965960"/>
            <a:ext cx="1847088" cy="548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D29F26"/>
                </a:solidFill>
                <a:latin typeface="Arial"/>
              </a:rPr>
              <a:t>MANAGED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35224" y="2788920"/>
            <a:ext cx="1773936" cy="1737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Reduced intensity</a:t>
            </a:r>
            <a:br/>
            <a:r>
              <a:t>Some strategies</a:t>
            </a:r>
            <a:br/>
            <a:r>
              <a:t>Self-protection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11496" y="1783080"/>
            <a:ext cx="2029968" cy="33832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5285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202936" y="1965960"/>
            <a:ext cx="1847088" cy="548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528538"/>
                </a:solidFill>
                <a:latin typeface="Arial"/>
              </a:rPr>
              <a:t>REFLECTIVE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9512" y="2788920"/>
            <a:ext cx="1773936" cy="1737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Recognizes patterns</a:t>
            </a:r>
            <a:br/>
            <a:r>
              <a:t>Identifies triggers</a:t>
            </a:r>
            <a:br/>
            <a:r>
              <a:t>Open to perspective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15784" y="1783080"/>
            <a:ext cx="2029968" cy="33832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348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507224" y="1965960"/>
            <a:ext cx="1847088" cy="548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348485"/>
                </a:solidFill>
                <a:latin typeface="Arial"/>
              </a:rPr>
              <a:t>COLLABORATIVE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43800" y="2788920"/>
            <a:ext cx="1773936" cy="1737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Can hear differences</a:t>
            </a:r>
            <a:br/>
            <a:r>
              <a:t>Seeks solutions</a:t>
            </a:r>
            <a:br/>
            <a:r>
              <a:t>together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720072" y="1783080"/>
            <a:ext cx="2029968" cy="33832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082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811512" y="1965960"/>
            <a:ext cx="1847088" cy="548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082A52"/>
                </a:solidFill>
                <a:latin typeface="Arial"/>
              </a:rPr>
              <a:t>PROACTIVE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48088" y="2788920"/>
            <a:ext cx="1773936" cy="1737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Plans ahead</a:t>
            </a:r>
            <a:br/>
            <a:r>
              <a:t>Resolves more</a:t>
            </a:r>
            <a:br/>
            <a:r>
              <a:t>independently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5376672"/>
            <a:ext cx="2011680" cy="274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100" b="1" i="0">
                <a:solidFill>
                  <a:srgbClr val="B54335"/>
                </a:solidFill>
                <a:latin typeface="Arial"/>
              </a:rPr>
              <a:t>REACTIVITY  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8360" y="5376672"/>
            <a:ext cx="1920240" cy="274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r"/>
            <a:r>
              <a:rPr sz="1100" b="1" i="0">
                <a:solidFill>
                  <a:srgbClr val="528538"/>
                </a:solidFill>
                <a:latin typeface="Arial"/>
              </a:rPr>
              <a:t>→  CAPACITY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Different clients - and the same client at different moments - require different interventions.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44669-3289-3D57-354D-8B3565319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3AD35A-BD0D-1903-B3E1-C49E5D88649A}"/>
              </a:ext>
            </a:extLst>
          </p:cNvPr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21892E-BC8E-FD93-5EE3-A4107D75991E}"/>
              </a:ext>
            </a:extLst>
          </p:cNvPr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8643EA-FE87-D554-C0F9-3FADB8A2BBAD}"/>
              </a:ext>
            </a:extLst>
          </p:cNvPr>
          <p:cNvSpPr txBox="1"/>
          <p:nvPr/>
        </p:nvSpPr>
        <p:spPr>
          <a:xfrm>
            <a:off x="504798" y="2240281"/>
            <a:ext cx="11064240" cy="5232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lang="en-US" sz="2800" b="1" i="0" dirty="0">
                <a:solidFill>
                  <a:srgbClr val="082A52"/>
                </a:solidFill>
                <a:latin typeface="Arial"/>
              </a:rPr>
              <a:t>How To Help Them Reset Themselves</a:t>
            </a:r>
            <a:endParaRPr sz="2800" b="1" i="0" dirty="0">
              <a:solidFill>
                <a:srgbClr val="082A52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2ACF2-CBA7-A126-BB38-DB83EF65B95F}"/>
              </a:ext>
            </a:extLst>
          </p:cNvPr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47D9F99-1E40-24C8-DE05-D5F5D7F8E3E2}"/>
              </a:ext>
            </a:extLst>
          </p:cNvPr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F981C9-E227-30F5-0C0D-E37E4FE60FBD}"/>
              </a:ext>
            </a:extLst>
          </p:cNvPr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ED2C5-0872-C642-6BED-8F3FB293A3F3}"/>
              </a:ext>
            </a:extLst>
          </p:cNvPr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TEACHING POINT:  A capable client can temporarily lose access to their capacity.</a:t>
            </a:r>
          </a:p>
        </p:txBody>
      </p:sp>
    </p:spTree>
    <p:extLst>
      <p:ext uri="{BB962C8B-B14F-4D97-AF65-F5344CB8AC3E}">
        <p14:creationId xmlns:p14="http://schemas.microsoft.com/office/powerpoint/2010/main" val="2099567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MATCH THE INTERVENTION TO CURRENT CAPACITY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The goal is not choosing the "best" model. It is choosing what the client can use now.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19072"/>
            <a:ext cx="1417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000" b="1" i="0">
                <a:solidFill>
                  <a:srgbClr val="B54335"/>
                </a:solidFill>
                <a:latin typeface="Arial"/>
              </a:rPr>
              <a:t>MOST STRUCTURE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57400" y="1572768"/>
            <a:ext cx="2743200" cy="621792"/>
          </a:xfrm>
          <a:prstGeom prst="roundRect">
            <a:avLst/>
          </a:prstGeom>
          <a:solidFill>
            <a:srgbClr val="F8F9F6"/>
          </a:solidFill>
          <a:ln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76272" y="1728216"/>
            <a:ext cx="2514600" cy="256032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B54335"/>
                </a:solidFill>
                <a:latin typeface="Arial"/>
              </a:rPr>
              <a:t>DIRECT / CONTAIN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66360" y="1627632"/>
            <a:ext cx="594360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Keep conversation focused, brief and productive.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57400" y="2377440"/>
            <a:ext cx="2743200" cy="621792"/>
          </a:xfrm>
          <a:prstGeom prst="roundRect">
            <a:avLst/>
          </a:prstGeom>
          <a:solidFill>
            <a:srgbClr val="F8F9F6"/>
          </a:solidFill>
          <a:ln>
            <a:solidFill>
              <a:srgbClr val="E080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176272" y="2532888"/>
            <a:ext cx="2514600" cy="256032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E08027"/>
                </a:solidFill>
                <a:latin typeface="Arial"/>
              </a:rPr>
              <a:t>HIGHLY STRUCTURED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66360" y="2432304"/>
            <a:ext cx="594360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Structure the process and limit unnecessary choices.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57400" y="3182112"/>
            <a:ext cx="2743200" cy="621792"/>
          </a:xfrm>
          <a:prstGeom prst="roundRect">
            <a:avLst/>
          </a:prstGeom>
          <a:solidFill>
            <a:srgbClr val="F8F9F6"/>
          </a:solidFill>
          <a:ln>
            <a:solidFill>
              <a:srgbClr val="D29F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176272" y="3337560"/>
            <a:ext cx="2514600" cy="256032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D29F26"/>
                </a:solidFill>
                <a:latin typeface="Arial"/>
              </a:rPr>
              <a:t>EDUCATIONAL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66360" y="3236976"/>
            <a:ext cx="594360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Teach skills, normalize activation, raise awareness.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57400" y="3986784"/>
            <a:ext cx="2743200" cy="621792"/>
          </a:xfrm>
          <a:prstGeom prst="roundRect">
            <a:avLst/>
          </a:prstGeom>
          <a:solidFill>
            <a:srgbClr val="F8F9F6"/>
          </a:solidFill>
          <a:ln>
            <a:solidFill>
              <a:srgbClr val="5285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176272" y="4142232"/>
            <a:ext cx="2514600" cy="256032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528538"/>
                </a:solidFill>
                <a:latin typeface="Arial"/>
              </a:rPr>
              <a:t>FACILITATIVE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66360" y="4041648"/>
            <a:ext cx="594360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Support discussion, perspective and problem solving.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937760"/>
            <a:ext cx="141732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000" b="1" i="0">
                <a:solidFill>
                  <a:srgbClr val="348485"/>
                </a:solidFill>
                <a:latin typeface="Arial"/>
              </a:rPr>
              <a:t>LEAST STRUCTURE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57400" y="4791456"/>
            <a:ext cx="2743200" cy="621792"/>
          </a:xfrm>
          <a:prstGeom prst="roundRect">
            <a:avLst/>
          </a:prstGeom>
          <a:solidFill>
            <a:srgbClr val="F8F9F6"/>
          </a:solidFill>
          <a:ln>
            <a:solidFill>
              <a:srgbClr val="348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176272" y="4946904"/>
            <a:ext cx="2514600" cy="256032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348485"/>
                </a:solidFill>
                <a:latin typeface="Arial"/>
              </a:rPr>
              <a:t>CLIENT DECIDES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66360" y="4846320"/>
            <a:ext cx="594360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Client can negotiate and decide with increasing independence.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KEY QUESTION: What is the minimum amount of structure necessary for success?</a:t>
            </a:r>
          </a:p>
        </p:txBody>
      </p:sp>
      <p:sp>
        <p:nvSpPr>
          <p:cNvPr id="28" name="Rounded Rectangle 8">
            <a:extLst>
              <a:ext uri="{FF2B5EF4-FFF2-40B4-BE49-F238E27FC236}">
                <a16:creationId xmlns:a16="http://schemas.microsoft.com/office/drawing/2014/main" id="{65803F45-E644-B6B9-4BAD-D91BEDB8A0A8}"/>
              </a:ext>
            </a:extLst>
          </p:cNvPr>
          <p:cNvSpPr/>
          <p:nvPr/>
        </p:nvSpPr>
        <p:spPr>
          <a:xfrm>
            <a:off x="9036485" y="1738612"/>
            <a:ext cx="2743200" cy="1756149"/>
          </a:xfrm>
          <a:prstGeom prst="roundRect">
            <a:avLst/>
          </a:prstGeom>
          <a:solidFill>
            <a:srgbClr val="F8F9F6"/>
          </a:solidFill>
          <a:ln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 Less Safe We Feel The More Structure We Need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EDUCATING CLIENTS ABOUT ACTIVATION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Psychoeducation is a regulation intervention.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3200400" cy="35661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1801368"/>
            <a:ext cx="298094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B54335"/>
                </a:solidFill>
                <a:latin typeface="Arial"/>
              </a:rPr>
              <a:t>DURING ACTIVATION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21992"/>
            <a:ext cx="2871216" cy="294436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0" i="0">
                <a:solidFill>
                  <a:srgbClr val="282D30"/>
                </a:solidFill>
                <a:latin typeface="Arial"/>
              </a:rPr>
              <a:t>Feels overwhelming</a:t>
            </a:r>
            <a:br/>
            <a:br/>
            <a:r>
              <a:t>Body is on high alert</a:t>
            </a:r>
            <a:br/>
            <a:br/>
            <a:r>
              <a:t>Thinking is narrowed</a:t>
            </a:r>
            <a:br/>
            <a:br/>
            <a:r>
              <a:t>Reacting feels automatic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1920" y="2926080"/>
            <a:ext cx="640080" cy="548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0" y="1691640"/>
            <a:ext cx="3200400" cy="35661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81728" y="1801368"/>
            <a:ext cx="298094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528538"/>
                </a:solidFill>
                <a:latin typeface="Arial"/>
              </a:rPr>
              <a:t>WITH UNDERSTANDING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36592" y="2221992"/>
            <a:ext cx="2871216" cy="294436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0" i="0">
                <a:solidFill>
                  <a:srgbClr val="282D30"/>
                </a:solidFill>
                <a:latin typeface="Arial"/>
              </a:rPr>
              <a:t>Feels understandable</a:t>
            </a:r>
            <a:br/>
            <a:br/>
            <a:r>
              <a:t>Body begins to settle</a:t>
            </a:r>
            <a:br/>
            <a:br/>
            <a:r>
              <a:t>Thinking opens up</a:t>
            </a:r>
            <a:br/>
            <a:br/>
            <a:r>
              <a:t>Responding becomes possible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965960"/>
            <a:ext cx="3200400" cy="297180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9327" y="2075688"/>
            <a:ext cx="298094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082A52"/>
                </a:solidFill>
                <a:latin typeface="Arial"/>
              </a:rPr>
              <a:t>LANGUAGE YOU CAN 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192" y="2496312"/>
            <a:ext cx="2871216" cy="235000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0" i="0">
                <a:solidFill>
                  <a:srgbClr val="282D30"/>
                </a:solidFill>
                <a:latin typeface="Arial"/>
              </a:rPr>
              <a:t>"Your nervous system is doing what it was designed to do."</a:t>
            </a:r>
            <a:br/>
            <a:br/>
            <a:r>
              <a:t>"This is activation, not failure."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NAMING REDUCES THREAT.  UNDERSTANDING CREATES CHOICE.</a:t>
            </a:r>
          </a:p>
        </p:txBody>
      </p:sp>
      <p:sp>
        <p:nvSpPr>
          <p:cNvPr id="21" name="Rounded Rectangle 8">
            <a:extLst>
              <a:ext uri="{FF2B5EF4-FFF2-40B4-BE49-F238E27FC236}">
                <a16:creationId xmlns:a16="http://schemas.microsoft.com/office/drawing/2014/main" id="{EF071081-206E-4321-CD6A-CB4D80D3A6AB}"/>
              </a:ext>
            </a:extLst>
          </p:cNvPr>
          <p:cNvSpPr/>
          <p:nvPr/>
        </p:nvSpPr>
        <p:spPr>
          <a:xfrm>
            <a:off x="1396652" y="5504688"/>
            <a:ext cx="9237945" cy="621792"/>
          </a:xfrm>
          <a:prstGeom prst="roundRect">
            <a:avLst/>
          </a:prstGeom>
          <a:solidFill>
            <a:srgbClr val="F8F9F6"/>
          </a:solidFill>
          <a:ln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Educating Them Helps Them Create A CONSCIOUS Structure Around an UNCONSCIOUS Process</a:t>
            </a:r>
          </a:p>
          <a:p>
            <a:pPr algn="ctr"/>
            <a:endParaRPr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POSITIONS AND CONCERNS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Behind every position is a need. When we find the concern, we can work.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4846320" cy="15087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1801368"/>
            <a:ext cx="462686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082A52"/>
                </a:solidFill>
                <a:latin typeface="Arial"/>
              </a:rPr>
              <a:t>POSITION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21992"/>
            <a:ext cx="4517136" cy="88696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0" i="0">
                <a:solidFill>
                  <a:srgbClr val="282D30"/>
                </a:solidFill>
                <a:latin typeface="Arial"/>
              </a:rPr>
              <a:t>"He must pick her up at 3:00."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75120" y="1691640"/>
            <a:ext cx="4846320" cy="15087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84848" y="1801368"/>
            <a:ext cx="462686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528538"/>
                </a:solidFill>
                <a:latin typeface="Arial"/>
              </a:rPr>
              <a:t>CONCERN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9712" y="2221992"/>
            <a:ext cx="4517136" cy="88696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0" i="0">
                <a:solidFill>
                  <a:srgbClr val="282D30"/>
                </a:solidFill>
                <a:latin typeface="Arial"/>
              </a:rPr>
              <a:t>"I need reliability."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96128" y="2148840"/>
            <a:ext cx="960120" cy="4114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700" b="1" i="0">
                <a:solidFill>
                  <a:srgbClr val="082A52"/>
                </a:solidFill>
                <a:latin typeface="Arial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520440"/>
            <a:ext cx="4846320" cy="15087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9808" y="3630168"/>
            <a:ext cx="462686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082A52"/>
                </a:solidFill>
                <a:latin typeface="Arial"/>
              </a:rPr>
              <a:t>POSITION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1" y="4050791"/>
            <a:ext cx="4517136" cy="88696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0" i="0">
                <a:solidFill>
                  <a:srgbClr val="282D30"/>
                </a:solidFill>
                <a:latin typeface="Arial"/>
              </a:rPr>
              <a:t>"She cannot make decisions."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75120" y="3520440"/>
            <a:ext cx="4846320" cy="150876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784848" y="3630168"/>
            <a:ext cx="462686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528538"/>
                </a:solidFill>
                <a:latin typeface="Arial"/>
              </a:rPr>
              <a:t>CONCERN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39712" y="4050791"/>
            <a:ext cx="4517136" cy="88696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800" b="0" i="0">
                <a:solidFill>
                  <a:srgbClr val="282D30"/>
                </a:solidFill>
                <a:latin typeface="Arial"/>
              </a:rPr>
              <a:t>"I need confidence my child is safe."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96128" y="3977639"/>
            <a:ext cx="960120" cy="4114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700" b="1" i="0">
                <a:solidFill>
                  <a:srgbClr val="082A52"/>
                </a:solidFill>
                <a:latin typeface="Arial"/>
              </a:rPr>
              <a:t>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POSITIONS TRIGGER DEFENSE.  CONCERNS CREATE CURIOSITY.</a:t>
            </a: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220DAC0-2C2A-9645-F5C8-005E6D290E10}"/>
              </a:ext>
            </a:extLst>
          </p:cNvPr>
          <p:cNvSpPr/>
          <p:nvPr/>
        </p:nvSpPr>
        <p:spPr>
          <a:xfrm>
            <a:off x="1396652" y="5504688"/>
            <a:ext cx="9237945" cy="621792"/>
          </a:xfrm>
          <a:prstGeom prst="roundRect">
            <a:avLst/>
          </a:prstGeom>
          <a:solidFill>
            <a:srgbClr val="F8F9F6"/>
          </a:solidFill>
          <a:ln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Encouraging Them to THINK about their </a:t>
            </a:r>
            <a:r>
              <a:rPr lang="en-US" dirty="0" err="1">
                <a:solidFill>
                  <a:schemeClr val="accent2"/>
                </a:solidFill>
              </a:rPr>
              <a:t>posititon</a:t>
            </a:r>
            <a:r>
              <a:rPr lang="en-US" dirty="0">
                <a:solidFill>
                  <a:schemeClr val="accent2"/>
                </a:solidFill>
              </a:rPr>
              <a:t> helps them move  out of Amygdala</a:t>
            </a:r>
            <a:endParaRPr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COMMITTED LISTENING THROUGH LOOPING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Understanding first. Problem solving second.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600200"/>
            <a:ext cx="3657600" cy="731520"/>
          </a:xfrm>
          <a:prstGeom prst="roundRect">
            <a:avLst/>
          </a:prstGeom>
          <a:solidFill>
            <a:srgbClr val="F8F9F6"/>
          </a:solidFill>
          <a:ln>
            <a:solidFill>
              <a:srgbClr val="082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709928"/>
            <a:ext cx="1234440" cy="274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300" b="1" i="0">
                <a:solidFill>
                  <a:srgbClr val="082A52"/>
                </a:solidFill>
                <a:latin typeface="Arial"/>
              </a:rPr>
              <a:t>1. LISTEN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8840" y="1709928"/>
            <a:ext cx="2011680" cy="3657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Give full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1720" y="2313432"/>
            <a:ext cx="4572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7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560320"/>
            <a:ext cx="3657600" cy="731520"/>
          </a:xfrm>
          <a:prstGeom prst="roundRect">
            <a:avLst/>
          </a:prstGeom>
          <a:solidFill>
            <a:srgbClr val="F8F9F6"/>
          </a:solidFill>
          <a:ln>
            <a:solidFill>
              <a:srgbClr val="5285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670048"/>
            <a:ext cx="1234440" cy="274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300" b="1" i="0">
                <a:solidFill>
                  <a:srgbClr val="528538"/>
                </a:solidFill>
                <a:latin typeface="Arial"/>
              </a:rPr>
              <a:t>2. REFLECT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48840" y="2670048"/>
            <a:ext cx="2011680" cy="3657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Restate what you heard.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31720" y="3273552"/>
            <a:ext cx="4572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7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520440"/>
            <a:ext cx="3657600" cy="731520"/>
          </a:xfrm>
          <a:prstGeom prst="roundRect">
            <a:avLst/>
          </a:prstGeom>
          <a:solidFill>
            <a:srgbClr val="F8F9F6"/>
          </a:solidFill>
          <a:ln>
            <a:solidFill>
              <a:srgbClr val="D29F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630168"/>
            <a:ext cx="1234440" cy="274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300" b="1" i="0">
                <a:solidFill>
                  <a:srgbClr val="D29F26"/>
                </a:solidFill>
                <a:latin typeface="Arial"/>
              </a:rPr>
              <a:t>3. CONFIRM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8840" y="3630168"/>
            <a:ext cx="2011680" cy="3657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Check for accuracy.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31720" y="4233672"/>
            <a:ext cx="457200" cy="2286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700" b="1" i="0">
                <a:solidFill>
                  <a:srgbClr val="082A52"/>
                </a:solidFill>
                <a:latin typeface="Arial"/>
              </a:rPr>
              <a:t>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480560"/>
            <a:ext cx="3657600" cy="731520"/>
          </a:xfrm>
          <a:prstGeom prst="roundRect">
            <a:avLst/>
          </a:prstGeom>
          <a:solidFill>
            <a:srgbClr val="F8F9F6"/>
          </a:solidFill>
          <a:ln>
            <a:solidFill>
              <a:srgbClr val="348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4590288"/>
            <a:ext cx="1234440" cy="274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300" b="1" i="0">
                <a:solidFill>
                  <a:srgbClr val="348485"/>
                </a:solidFill>
                <a:latin typeface="Arial"/>
              </a:rPr>
              <a:t>4. CONTINUE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48840" y="4590288"/>
            <a:ext cx="2011680" cy="3657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l"/>
            <a:r>
              <a:rPr sz="1200" b="0" i="0">
                <a:solidFill>
                  <a:srgbClr val="282D30"/>
                </a:solidFill>
                <a:latin typeface="Arial"/>
              </a:rPr>
              <a:t>Move forward with greater clarity.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0" y="1828800"/>
            <a:ext cx="5394960" cy="256032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596128" y="1938528"/>
            <a:ext cx="517550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528538"/>
                </a:solidFill>
                <a:latin typeface="Arial"/>
              </a:rPr>
              <a:t>TEACHING POINT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0992" y="2359152"/>
            <a:ext cx="5065776" cy="193852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0" i="0">
                <a:solidFill>
                  <a:srgbClr val="282D30"/>
                </a:solidFill>
                <a:latin typeface="Arial"/>
              </a:rPr>
              <a:t>The goal is not agreement.</a:t>
            </a:r>
            <a:br/>
            <a:br/>
            <a:r>
              <a:t>The goal is understanding.</a:t>
            </a:r>
            <a:br/>
            <a:br/>
            <a:r>
              <a:t>People rarely calm down because they are convinced. They calm down because they feel understood.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Looping lowers activation, builds safety, and opens the door to problem solving.</a:t>
            </a:r>
          </a:p>
        </p:txBody>
      </p:sp>
      <p:sp>
        <p:nvSpPr>
          <p:cNvPr id="29" name="Rounded Rectangle 8">
            <a:extLst>
              <a:ext uri="{FF2B5EF4-FFF2-40B4-BE49-F238E27FC236}">
                <a16:creationId xmlns:a16="http://schemas.microsoft.com/office/drawing/2014/main" id="{E589A944-434C-959E-B4AB-8F834E405C52}"/>
              </a:ext>
            </a:extLst>
          </p:cNvPr>
          <p:cNvSpPr/>
          <p:nvPr/>
        </p:nvSpPr>
        <p:spPr>
          <a:xfrm>
            <a:off x="1396652" y="5504688"/>
            <a:ext cx="9237945" cy="621792"/>
          </a:xfrm>
          <a:prstGeom prst="roundRect">
            <a:avLst/>
          </a:prstGeom>
          <a:solidFill>
            <a:srgbClr val="F8F9F6"/>
          </a:solidFill>
          <a:ln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Learning to Listen Encourages Them to THINK</a:t>
            </a:r>
            <a:endParaRPr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CALLING OUT THE PATTERN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Naming the pattern helps clients step out of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600200"/>
            <a:ext cx="4754880" cy="841248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1832" y="1746504"/>
            <a:ext cx="4425696" cy="56692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0" i="0">
                <a:solidFill>
                  <a:srgbClr val="282D30"/>
                </a:solidFill>
                <a:latin typeface="Arial"/>
              </a:rPr>
              <a:t>"I notice we've returned to the same issue three times."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743200"/>
            <a:ext cx="4754880" cy="841248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41832" y="2889504"/>
            <a:ext cx="4425696" cy="56692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0" i="0">
                <a:solidFill>
                  <a:srgbClr val="282D30"/>
                </a:solidFill>
                <a:latin typeface="Arial"/>
              </a:rPr>
              <a:t>"Is this working?"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886200"/>
            <a:ext cx="4754880" cy="841248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41832" y="4032504"/>
            <a:ext cx="4425696" cy="56692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0" i="0">
                <a:solidFill>
                  <a:srgbClr val="282D30"/>
                </a:solidFill>
                <a:latin typeface="Arial"/>
              </a:rPr>
              <a:t>"What happens if this continues for another five years?"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92240" y="1737360"/>
            <a:ext cx="4480560" cy="347472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01968" y="1847088"/>
            <a:ext cx="426110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D29F26"/>
                </a:solidFill>
                <a:latin typeface="Arial"/>
              </a:rPr>
              <a:t>HOW IT HELPS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56831" y="2267712"/>
            <a:ext cx="4151376" cy="285292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0" i="0">
                <a:solidFill>
                  <a:srgbClr val="282D30"/>
                </a:solidFill>
                <a:latin typeface="Arial"/>
              </a:rPr>
              <a:t>Awareness interrupts automatic cycles.</a:t>
            </a:r>
            <a:br/>
            <a:br/>
            <a:r>
              <a:t>Reflection increases choice.</a:t>
            </a:r>
            <a:br/>
            <a:br/>
            <a:r>
              <a:t>The conversation shifts from blame to curiosity.</a:t>
            </a:r>
            <a:br/>
            <a:br/>
            <a:r>
              <a:t>Clients can think long-term rather than react short-term.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AWARENESS  →  REFLECTION  →  CHOICE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00F63-C330-7078-E2A4-8A9A7971E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6B59FF-9FBC-9865-D600-FC8A22FCFA8C}"/>
              </a:ext>
            </a:extLst>
          </p:cNvPr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C9EA56-1633-5827-958A-2CCD352DC75A}"/>
              </a:ext>
            </a:extLst>
          </p:cNvPr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4A388-38EB-C76D-055A-B6726F310B65}"/>
              </a:ext>
            </a:extLst>
          </p:cNvPr>
          <p:cNvSpPr txBox="1"/>
          <p:nvPr/>
        </p:nvSpPr>
        <p:spPr>
          <a:xfrm>
            <a:off x="504798" y="2240281"/>
            <a:ext cx="11064240" cy="5232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lang="en-US" sz="2800" b="1" i="0" dirty="0">
                <a:solidFill>
                  <a:srgbClr val="082A52"/>
                </a:solidFill>
                <a:latin typeface="Arial"/>
              </a:rPr>
              <a:t>Modeling Regulation (The calmest person can set the tone)</a:t>
            </a:r>
            <a:endParaRPr sz="2800" b="1" i="0" dirty="0">
              <a:solidFill>
                <a:srgbClr val="082A52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D27451-94DE-3595-4940-BB6C69A9829A}"/>
              </a:ext>
            </a:extLst>
          </p:cNvPr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0E913D-0E87-A131-B42B-BE70683AA4BB}"/>
              </a:ext>
            </a:extLst>
          </p:cNvPr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794A35-2FFA-2620-0F04-C48B4D5DA872}"/>
              </a:ext>
            </a:extLst>
          </p:cNvPr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9B5BDA-A4C2-DFC7-5998-8B28F7AB4551}"/>
              </a:ext>
            </a:extLst>
          </p:cNvPr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TEACHING POINT:  A capable client can temporarily lose access to their capacity.</a:t>
            </a:r>
          </a:p>
        </p:txBody>
      </p:sp>
    </p:spTree>
    <p:extLst>
      <p:ext uri="{BB962C8B-B14F-4D97-AF65-F5344CB8AC3E}">
        <p14:creationId xmlns:p14="http://schemas.microsoft.com/office/powerpoint/2010/main" val="843676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ONE REGULATED PROFESSIONAL CAN CHANGE A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Self-regulation is not passive. It is an intervention.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4846320" cy="352044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1801368"/>
            <a:ext cx="462686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B54335"/>
                </a:solidFill>
                <a:latin typeface="Arial"/>
              </a:rPr>
              <a:t>DYSREGULATED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21992"/>
            <a:ext cx="4517136" cy="289864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0">
                <a:solidFill>
                  <a:srgbClr val="282D30"/>
                </a:solidFill>
                <a:latin typeface="Arial"/>
              </a:rPr>
              <a:t>Reactivity</a:t>
            </a:r>
            <a:br/>
            <a:br/>
            <a:r>
              <a:t>Defensiveness</a:t>
            </a:r>
            <a:br/>
            <a:br/>
            <a:r>
              <a:t>Escalation</a:t>
            </a:r>
            <a:br/>
            <a:br/>
            <a:r>
              <a:t>Certainty and side-taking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96128" y="2926080"/>
            <a:ext cx="914400" cy="4572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3000" b="1" i="0">
                <a:solidFill>
                  <a:srgbClr val="082A52"/>
                </a:solidFill>
                <a:latin typeface="Arial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75120" y="1691640"/>
            <a:ext cx="4846320" cy="3520440"/>
          </a:xfrm>
          <a:prstGeom prst="roundRect">
            <a:avLst/>
          </a:prstGeom>
          <a:solidFill>
            <a:srgbClr val="EFF5EA"/>
          </a:solidFill>
          <a:ln>
            <a:solidFill>
              <a:srgbClr val="D2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84848" y="1801368"/>
            <a:ext cx="4626864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400" b="1" i="0">
                <a:solidFill>
                  <a:srgbClr val="528538"/>
                </a:solidFill>
                <a:latin typeface="Arial"/>
              </a:rPr>
              <a:t>REGULATED SYSTEM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9712" y="2221992"/>
            <a:ext cx="4517136" cy="2898648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0">
                <a:solidFill>
                  <a:srgbClr val="282D30"/>
                </a:solidFill>
                <a:latin typeface="Arial"/>
              </a:rPr>
              <a:t>Calm</a:t>
            </a:r>
            <a:br/>
            <a:br/>
            <a:r>
              <a:t>Clarity</a:t>
            </a:r>
            <a:br/>
            <a:br/>
            <a:r>
              <a:t>Curiosity</a:t>
            </a:r>
            <a:br/>
            <a:br/>
            <a:r>
              <a:t>Greater possibility for collaboration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The most regulated nervous system in the room often determines what becomes possible in the room.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REGULATION TOOLS FOR THE DIVORCE PROFESSIONAL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Self-awareness precedes co-regulation.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2514600" cy="36118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082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874519"/>
            <a:ext cx="214884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082A52"/>
                </a:solidFill>
                <a:latin typeface="Arial"/>
              </a:rPr>
              <a:t>TOOL #1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423160"/>
            <a:ext cx="21488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1" i="0">
                <a:solidFill>
                  <a:srgbClr val="082A52"/>
                </a:solidFill>
                <a:latin typeface="Arial"/>
              </a:rPr>
              <a:t>BOX BREATHING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337560"/>
            <a:ext cx="2057400" cy="12344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Slow your own system before intervening.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83280" y="1691640"/>
            <a:ext cx="2514600" cy="36118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5285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66160" y="1874519"/>
            <a:ext cx="214884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528538"/>
                </a:solidFill>
                <a:latin typeface="Arial"/>
              </a:rPr>
              <a:t>TOOL #2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2423160"/>
            <a:ext cx="21488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1" i="0">
                <a:solidFill>
                  <a:srgbClr val="082A52"/>
                </a:solidFill>
                <a:latin typeface="Arial"/>
              </a:rPr>
              <a:t>NOTICE YOUR STATE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1880" y="3337560"/>
            <a:ext cx="2057400" cy="12344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What is happening inside me right now?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691640"/>
            <a:ext cx="2514600" cy="36118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D29F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1874519"/>
            <a:ext cx="214884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D29F26"/>
                </a:solidFill>
                <a:latin typeface="Arial"/>
              </a:rPr>
              <a:t>TOOL #3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423160"/>
            <a:ext cx="21488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1" i="0">
                <a:solidFill>
                  <a:srgbClr val="082A52"/>
                </a:solidFill>
                <a:latin typeface="Arial"/>
              </a:rPr>
              <a:t>EYES ON THE PRIZE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337560"/>
            <a:ext cx="2057400" cy="12344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Better decisions - not being right.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0" y="1691640"/>
            <a:ext cx="2514600" cy="36118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348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26880" y="1874519"/>
            <a:ext cx="214884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348485"/>
                </a:solidFill>
                <a:latin typeface="Arial"/>
              </a:rPr>
              <a:t>TOOL #4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0" y="2423160"/>
            <a:ext cx="21488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1" i="0">
                <a:solidFill>
                  <a:srgbClr val="082A52"/>
                </a:solidFill>
                <a:latin typeface="Arial"/>
              </a:rPr>
              <a:t>NOTICE SIDE-TAKING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337560"/>
            <a:ext cx="2057400" cy="12344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Who am I rooting for? What is being activated in me?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CURIOUSITY OVER JUDGMENT.  REGULATION BEFORE RESOLUTION.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800" b="1" i="0">
                <a:solidFill>
                  <a:srgbClr val="082A52"/>
                </a:solidFill>
                <a:latin typeface="Arial"/>
              </a:rPr>
              <a:t>FROM REACTIVITY TO BETTER DECISIONS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024128"/>
            <a:ext cx="10332720" cy="5029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600" b="0" i="1">
                <a:solidFill>
                  <a:srgbClr val="528538"/>
                </a:solidFill>
                <a:latin typeface="Arial"/>
              </a:rPr>
              <a:t>A practical neuroscience framework for divorce professionals.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1691640"/>
            <a:ext cx="2121408" cy="352044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B543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" y="1874519"/>
            <a:ext cx="640080" cy="4572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200" b="1" i="0">
                <a:solidFill>
                  <a:srgbClr val="B54335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560320"/>
            <a:ext cx="1847088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300" b="1" i="0">
                <a:solidFill>
                  <a:srgbClr val="082A52"/>
                </a:solidFill>
                <a:latin typeface="Arial"/>
              </a:rPr>
              <a:t>RECOGNIZE ACTIVATION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429000"/>
            <a:ext cx="1755648" cy="10515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Threat changes perception.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79192" y="1691640"/>
            <a:ext cx="2121408" cy="352044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D29F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29000" y="1874519"/>
            <a:ext cx="640080" cy="4572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200" b="1" i="0">
                <a:solidFill>
                  <a:srgbClr val="D29F26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16352" y="2560320"/>
            <a:ext cx="1847088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300" b="1" i="0">
                <a:solidFill>
                  <a:srgbClr val="082A52"/>
                </a:solidFill>
                <a:latin typeface="Arial"/>
              </a:rPr>
              <a:t>ASSESS CAPACITY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2072" y="3429000"/>
            <a:ext cx="1755648" cy="10515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What can this client access right now?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38344" y="1691640"/>
            <a:ext cx="2121408" cy="352044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5285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788152" y="1874519"/>
            <a:ext cx="640080" cy="4572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200" b="1" i="0">
                <a:solidFill>
                  <a:srgbClr val="528538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75504" y="2560320"/>
            <a:ext cx="1847088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300" b="1" i="0">
                <a:solidFill>
                  <a:srgbClr val="082A52"/>
                </a:solidFill>
                <a:latin typeface="Arial"/>
              </a:rPr>
              <a:t>MATCH THE INTERVENTION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21224" y="3429000"/>
            <a:ext cx="1755648" cy="10515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Use the minimum structure necessary.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97496" y="1691640"/>
            <a:ext cx="2121408" cy="352044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348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147304" y="1874519"/>
            <a:ext cx="640080" cy="4572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200" b="1" i="0">
                <a:solidFill>
                  <a:srgbClr val="348485"/>
                </a:solidFill>
                <a:latin typeface="Arial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34656" y="2560320"/>
            <a:ext cx="1847088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300" b="1" i="0">
                <a:solidFill>
                  <a:srgbClr val="082A52"/>
                </a:solidFill>
                <a:latin typeface="Arial"/>
              </a:rPr>
              <a:t>LOWER REACTIVITY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0375" y="3429000"/>
            <a:ext cx="1755648" cy="10515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Name, loop, reframe and slow the process.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756648" y="1691640"/>
            <a:ext cx="2121408" cy="352044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082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506456" y="1874519"/>
            <a:ext cx="640080" cy="4572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2200" b="1" i="0">
                <a:solidFill>
                  <a:srgbClr val="082A52"/>
                </a:solidFill>
                <a:latin typeface="Arial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3808" y="2560320"/>
            <a:ext cx="1847088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300" b="1" i="0">
                <a:solidFill>
                  <a:srgbClr val="082A52"/>
                </a:solidFill>
                <a:latin typeface="Arial"/>
              </a:rPr>
              <a:t>RESTORE CHOICE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39528" y="3429000"/>
            <a:ext cx="1755648" cy="10515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Better regulation makes better decisions possible.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REDUCE ACTIVATION  →  RESTORE CAPACITY  →  IMPROVE DECISION-MAKING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97E10-6E61-F073-E1AC-EA6AD3DCB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9A418A-847C-EBD9-4DF0-7C5078B3FB8F}"/>
              </a:ext>
            </a:extLst>
          </p:cNvPr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5CAB47-C1DF-49BE-B8F5-FD473F851178}"/>
              </a:ext>
            </a:extLst>
          </p:cNvPr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000000-3243-6198-F968-6DE05839DBB9}"/>
              </a:ext>
            </a:extLst>
          </p:cNvPr>
          <p:cNvSpPr txBox="1"/>
          <p:nvPr/>
        </p:nvSpPr>
        <p:spPr>
          <a:xfrm>
            <a:off x="640080" y="109728"/>
            <a:ext cx="11064240" cy="954107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lang="en-US" sz="2800" b="1" i="0" dirty="0">
                <a:solidFill>
                  <a:srgbClr val="082A52"/>
                </a:solidFill>
                <a:latin typeface="Arial"/>
              </a:rPr>
              <a:t>What Practices Can You Engage In That You Are Not Yet Engaging In?</a:t>
            </a:r>
            <a:endParaRPr sz="2800" b="1" i="0" dirty="0">
              <a:solidFill>
                <a:srgbClr val="082A52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D64A8B-3344-C45B-5BB4-2C51C71EE2AE}"/>
              </a:ext>
            </a:extLst>
          </p:cNvPr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56FADF6-8758-63EA-756E-044DA73598B2}"/>
              </a:ext>
            </a:extLst>
          </p:cNvPr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99FB4-B96B-57CF-3049-1BB19B7956AC}"/>
              </a:ext>
            </a:extLst>
          </p:cNvPr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5C5C43-96BA-563B-4A24-687B778E1008}"/>
              </a:ext>
            </a:extLst>
          </p:cNvPr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TEACHING POINT:  A capable client can temporarily lose access to their capacity.</a:t>
            </a:r>
          </a:p>
        </p:txBody>
      </p:sp>
      <p:sp>
        <p:nvSpPr>
          <p:cNvPr id="42" name="Rounded Rectangle 7">
            <a:extLst>
              <a:ext uri="{FF2B5EF4-FFF2-40B4-BE49-F238E27FC236}">
                <a16:creationId xmlns:a16="http://schemas.microsoft.com/office/drawing/2014/main" id="{1A3A47DD-29CC-0F85-B6C8-92E1E2B148F9}"/>
              </a:ext>
            </a:extLst>
          </p:cNvPr>
          <p:cNvSpPr/>
          <p:nvPr/>
        </p:nvSpPr>
        <p:spPr>
          <a:xfrm>
            <a:off x="502920" y="1691640"/>
            <a:ext cx="2514600" cy="36118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082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737656A-D4BC-DB50-1FAC-F112A0767AE8}"/>
              </a:ext>
            </a:extLst>
          </p:cNvPr>
          <p:cNvSpPr txBox="1"/>
          <p:nvPr/>
        </p:nvSpPr>
        <p:spPr>
          <a:xfrm>
            <a:off x="685800" y="1874519"/>
            <a:ext cx="214884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082A52"/>
                </a:solidFill>
                <a:latin typeface="Arial"/>
              </a:rPr>
              <a:t>TOOL #1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541CD5E-2E33-3AE2-B690-541FB2AD30B9}"/>
              </a:ext>
            </a:extLst>
          </p:cNvPr>
          <p:cNvSpPr txBox="1"/>
          <p:nvPr/>
        </p:nvSpPr>
        <p:spPr>
          <a:xfrm>
            <a:off x="685800" y="2423160"/>
            <a:ext cx="21488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1" i="0">
                <a:solidFill>
                  <a:srgbClr val="082A52"/>
                </a:solidFill>
                <a:latin typeface="Arial"/>
              </a:rPr>
              <a:t>BOX BREATHING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5D12E5E-6721-F9FB-1000-663A6B931EAA}"/>
              </a:ext>
            </a:extLst>
          </p:cNvPr>
          <p:cNvSpPr txBox="1"/>
          <p:nvPr/>
        </p:nvSpPr>
        <p:spPr>
          <a:xfrm>
            <a:off x="731520" y="3337560"/>
            <a:ext cx="2057400" cy="12344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Slow your own system before intervening.</a:t>
            </a:r>
          </a:p>
        </p:txBody>
      </p:sp>
      <p:sp>
        <p:nvSpPr>
          <p:cNvPr id="50" name="Rounded Rectangle 11">
            <a:extLst>
              <a:ext uri="{FF2B5EF4-FFF2-40B4-BE49-F238E27FC236}">
                <a16:creationId xmlns:a16="http://schemas.microsoft.com/office/drawing/2014/main" id="{F75878FC-4115-5820-A9F3-D1A768E1F4D1}"/>
              </a:ext>
            </a:extLst>
          </p:cNvPr>
          <p:cNvSpPr/>
          <p:nvPr/>
        </p:nvSpPr>
        <p:spPr>
          <a:xfrm>
            <a:off x="3383280" y="1691640"/>
            <a:ext cx="2514600" cy="36118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5285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97D278C-08C0-B5B8-AA91-4C312A6CC0F2}"/>
              </a:ext>
            </a:extLst>
          </p:cNvPr>
          <p:cNvSpPr txBox="1"/>
          <p:nvPr/>
        </p:nvSpPr>
        <p:spPr>
          <a:xfrm>
            <a:off x="3566160" y="1874519"/>
            <a:ext cx="214884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528538"/>
                </a:solidFill>
                <a:latin typeface="Arial"/>
              </a:rPr>
              <a:t>TOOL #2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99579B-F162-330F-C3B7-89FCAB11EEB2}"/>
              </a:ext>
            </a:extLst>
          </p:cNvPr>
          <p:cNvSpPr txBox="1"/>
          <p:nvPr/>
        </p:nvSpPr>
        <p:spPr>
          <a:xfrm>
            <a:off x="3566160" y="2423160"/>
            <a:ext cx="21488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1" i="0">
                <a:solidFill>
                  <a:srgbClr val="082A52"/>
                </a:solidFill>
                <a:latin typeface="Arial"/>
              </a:rPr>
              <a:t>NOTICE YOUR STATE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33E8BD4-612B-325B-A409-2A4B77C20398}"/>
              </a:ext>
            </a:extLst>
          </p:cNvPr>
          <p:cNvSpPr txBox="1"/>
          <p:nvPr/>
        </p:nvSpPr>
        <p:spPr>
          <a:xfrm>
            <a:off x="3611880" y="3337560"/>
            <a:ext cx="2057400" cy="12344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What is happening inside me right now?</a:t>
            </a:r>
          </a:p>
        </p:txBody>
      </p:sp>
      <p:sp>
        <p:nvSpPr>
          <p:cNvPr id="58" name="Rounded Rectangle 15">
            <a:extLst>
              <a:ext uri="{FF2B5EF4-FFF2-40B4-BE49-F238E27FC236}">
                <a16:creationId xmlns:a16="http://schemas.microsoft.com/office/drawing/2014/main" id="{8510456E-0C11-ED13-58AA-238F6F6F5D72}"/>
              </a:ext>
            </a:extLst>
          </p:cNvPr>
          <p:cNvSpPr/>
          <p:nvPr/>
        </p:nvSpPr>
        <p:spPr>
          <a:xfrm>
            <a:off x="6263640" y="1691640"/>
            <a:ext cx="2514600" cy="36118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D29F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5593699-F405-242F-3A69-67ADEBB19042}"/>
              </a:ext>
            </a:extLst>
          </p:cNvPr>
          <p:cNvSpPr txBox="1"/>
          <p:nvPr/>
        </p:nvSpPr>
        <p:spPr>
          <a:xfrm>
            <a:off x="6446520" y="1874519"/>
            <a:ext cx="214884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D29F26"/>
                </a:solidFill>
                <a:latin typeface="Arial"/>
              </a:rPr>
              <a:t>TOOL #3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4097A70-2F29-DF85-B31E-948785697F00}"/>
              </a:ext>
            </a:extLst>
          </p:cNvPr>
          <p:cNvSpPr txBox="1"/>
          <p:nvPr/>
        </p:nvSpPr>
        <p:spPr>
          <a:xfrm>
            <a:off x="6446520" y="2423160"/>
            <a:ext cx="21488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1" i="0">
                <a:solidFill>
                  <a:srgbClr val="082A52"/>
                </a:solidFill>
                <a:latin typeface="Arial"/>
              </a:rPr>
              <a:t>EYES ON THE PRIZE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85B3057-2AC2-5C66-6431-1D17F6A32F5F}"/>
              </a:ext>
            </a:extLst>
          </p:cNvPr>
          <p:cNvSpPr txBox="1"/>
          <p:nvPr/>
        </p:nvSpPr>
        <p:spPr>
          <a:xfrm>
            <a:off x="6492240" y="3337560"/>
            <a:ext cx="2057400" cy="12344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Better decisions - not being right.</a:t>
            </a:r>
          </a:p>
        </p:txBody>
      </p:sp>
      <p:sp>
        <p:nvSpPr>
          <p:cNvPr id="66" name="Rounded Rectangle 19">
            <a:extLst>
              <a:ext uri="{FF2B5EF4-FFF2-40B4-BE49-F238E27FC236}">
                <a16:creationId xmlns:a16="http://schemas.microsoft.com/office/drawing/2014/main" id="{352CE62F-8E1F-AB2B-BB5B-2BD91BD1DA50}"/>
              </a:ext>
            </a:extLst>
          </p:cNvPr>
          <p:cNvSpPr/>
          <p:nvPr/>
        </p:nvSpPr>
        <p:spPr>
          <a:xfrm>
            <a:off x="9144000" y="1691640"/>
            <a:ext cx="2514600" cy="3611880"/>
          </a:xfrm>
          <a:prstGeom prst="roundRect">
            <a:avLst/>
          </a:prstGeom>
          <a:solidFill>
            <a:srgbClr val="F8F9F6"/>
          </a:solidFill>
          <a:ln w="25400">
            <a:solidFill>
              <a:srgbClr val="348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19A03B2-4008-0E2C-12B2-7E6905FAC8E5}"/>
              </a:ext>
            </a:extLst>
          </p:cNvPr>
          <p:cNvSpPr txBox="1"/>
          <p:nvPr/>
        </p:nvSpPr>
        <p:spPr>
          <a:xfrm>
            <a:off x="9326880" y="1874519"/>
            <a:ext cx="2148840" cy="3200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1" i="0">
                <a:solidFill>
                  <a:srgbClr val="348485"/>
                </a:solidFill>
                <a:latin typeface="Arial"/>
              </a:rPr>
              <a:t>TOOL #4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6F6D831-50C9-15EB-BFCE-7F0B9263CB17}"/>
              </a:ext>
            </a:extLst>
          </p:cNvPr>
          <p:cNvSpPr txBox="1"/>
          <p:nvPr/>
        </p:nvSpPr>
        <p:spPr>
          <a:xfrm>
            <a:off x="9326880" y="2423160"/>
            <a:ext cx="2148840" cy="59436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500" b="1" i="0">
                <a:solidFill>
                  <a:srgbClr val="082A52"/>
                </a:solidFill>
                <a:latin typeface="Arial"/>
              </a:rPr>
              <a:t>NOTICE SIDE-TAKING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1946B41-6656-1E51-FAB9-C50B13A5CA62}"/>
              </a:ext>
            </a:extLst>
          </p:cNvPr>
          <p:cNvSpPr txBox="1"/>
          <p:nvPr/>
        </p:nvSpPr>
        <p:spPr>
          <a:xfrm>
            <a:off x="9372600" y="3337560"/>
            <a:ext cx="2057400" cy="12344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1200" b="0" i="0">
                <a:solidFill>
                  <a:srgbClr val="282D30"/>
                </a:solidFill>
                <a:latin typeface="Arial"/>
              </a:rPr>
              <a:t>Who am I rooting for? What is being activated in me?</a:t>
            </a:r>
          </a:p>
        </p:txBody>
      </p:sp>
    </p:spTree>
    <p:extLst>
      <p:ext uri="{BB962C8B-B14F-4D97-AF65-F5344CB8AC3E}">
        <p14:creationId xmlns:p14="http://schemas.microsoft.com/office/powerpoint/2010/main" val="1566811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8AF9C-BBE1-FE96-A78F-FE17727BB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FF6A65-D34A-79F7-B0A0-67862BA2BE6D}"/>
              </a:ext>
            </a:extLst>
          </p:cNvPr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F6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944664-B4AF-CF19-9043-AEF610612EF2}"/>
              </a:ext>
            </a:extLst>
          </p:cNvPr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EBF3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42E85B-04A5-CF3F-0AD0-6AE0B6B3C94F}"/>
              </a:ext>
            </a:extLst>
          </p:cNvPr>
          <p:cNvSpPr txBox="1"/>
          <p:nvPr/>
        </p:nvSpPr>
        <p:spPr>
          <a:xfrm>
            <a:off x="504798" y="2240281"/>
            <a:ext cx="11064240" cy="5232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lang="en-US" sz="2800" b="1" i="0" dirty="0">
                <a:solidFill>
                  <a:srgbClr val="082A52"/>
                </a:solidFill>
                <a:latin typeface="Arial"/>
              </a:rPr>
              <a:t>Questions?</a:t>
            </a:r>
            <a:endParaRPr sz="2800" b="1" i="0" dirty="0">
              <a:solidFill>
                <a:srgbClr val="082A52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330AF5-F0FF-DD95-D23D-E2AE174C2765}"/>
              </a:ext>
            </a:extLst>
          </p:cNvPr>
          <p:cNvSpPr/>
          <p:nvPr/>
        </p:nvSpPr>
        <p:spPr>
          <a:xfrm>
            <a:off x="5" y="1"/>
            <a:ext cx="3" cy="0"/>
          </a:xfrm>
          <a:prstGeom prst="rect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D3A0938-448F-E79B-7EC7-C1B5A2347343}"/>
              </a:ext>
            </a:extLst>
          </p:cNvPr>
          <p:cNvSpPr/>
          <p:nvPr/>
        </p:nvSpPr>
        <p:spPr>
          <a:xfrm>
            <a:off x="6" y="0"/>
            <a:ext cx="0" cy="0"/>
          </a:xfrm>
          <a:prstGeom prst="ellipse">
            <a:avLst/>
          </a:prstGeom>
          <a:solidFill>
            <a:srgbClr val="5285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BAD78F-CDEB-588F-B595-FA3C67322D5E}"/>
              </a:ext>
            </a:extLst>
          </p:cNvPr>
          <p:cNvSpPr/>
          <p:nvPr/>
        </p:nvSpPr>
        <p:spPr>
          <a:xfrm>
            <a:off x="0" y="7"/>
            <a:ext cx="13" cy="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D18B6D-6282-8A95-F06A-B57A64F553C3}"/>
              </a:ext>
            </a:extLst>
          </p:cNvPr>
          <p:cNvSpPr txBox="1"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rial"/>
              </a:rPr>
              <a:t>TEACHING POINT:  A capable client can temporarily lose access to their capacity.</a:t>
            </a:r>
          </a:p>
        </p:txBody>
      </p:sp>
    </p:spTree>
    <p:extLst>
      <p:ext uri="{BB962C8B-B14F-4D97-AF65-F5344CB8AC3E}">
        <p14:creationId xmlns:p14="http://schemas.microsoft.com/office/powerpoint/2010/main" val="1183737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1248</Words>
  <Application>Microsoft Office PowerPoint</Application>
  <PresentationFormat>Widescreen</PresentationFormat>
  <Paragraphs>200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Rich Heller</cp:lastModifiedBy>
  <cp:revision>2</cp:revision>
  <dcterms:created xsi:type="dcterms:W3CDTF">2013-01-27T09:14:16Z</dcterms:created>
  <dcterms:modified xsi:type="dcterms:W3CDTF">2026-10-20T17:00:55Z</dcterms:modified>
  <cp:category/>
</cp:coreProperties>
</file>