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Lst>
  <p:notesMasterIdLst>
    <p:notesMasterId r:id="rId26"/>
  </p:notesMasterIdLst>
  <p:handoutMasterIdLst>
    <p:handoutMasterId r:id="rId27"/>
  </p:handoutMasterIdLst>
  <p:sldIdLst>
    <p:sldId id="296" r:id="rId2"/>
    <p:sldId id="286" r:id="rId3"/>
    <p:sldId id="298" r:id="rId4"/>
    <p:sldId id="264" r:id="rId5"/>
    <p:sldId id="301" r:id="rId6"/>
    <p:sldId id="308" r:id="rId7"/>
    <p:sldId id="290" r:id="rId8"/>
    <p:sldId id="291" r:id="rId9"/>
    <p:sldId id="302" r:id="rId10"/>
    <p:sldId id="297" r:id="rId11"/>
    <p:sldId id="292" r:id="rId12"/>
    <p:sldId id="299" r:id="rId13"/>
    <p:sldId id="295" r:id="rId14"/>
    <p:sldId id="303" r:id="rId15"/>
    <p:sldId id="293" r:id="rId16"/>
    <p:sldId id="306" r:id="rId17"/>
    <p:sldId id="304" r:id="rId18"/>
    <p:sldId id="305" r:id="rId19"/>
    <p:sldId id="309" r:id="rId20"/>
    <p:sldId id="283" r:id="rId21"/>
    <p:sldId id="279" r:id="rId22"/>
    <p:sldId id="280" r:id="rId23"/>
    <p:sldId id="294" r:id="rId24"/>
    <p:sldId id="300" r:id="rId25"/>
  </p:sldIdLst>
  <p:sldSz cx="12192000" cy="6858000"/>
  <p:notesSz cx="7315200" cy="9601200"/>
  <p:embeddedFontLst>
    <p:embeddedFont>
      <p:font typeface="Helvetica Neue" panose="020B0604020202020204" charset="0"/>
      <p:regular r:id="rId28"/>
      <p:bold r:id="rId29"/>
      <p:italic r:id="rId30"/>
      <p:boldItalic r:id="rId31"/>
    </p:embeddedFont>
    <p:embeddedFont>
      <p:font typeface="Montserrat" panose="00000500000000000000" pitchFamily="2" charset="0"/>
      <p:regular r:id="rId32"/>
      <p:bold r:id="rId33"/>
      <p:italic r:id="rId34"/>
      <p:boldItalic r:id="rId35"/>
    </p:embeddedFont>
    <p:embeddedFont>
      <p:font typeface="Montserrat Medium" panose="00000600000000000000" pitchFamily="2" charset="0"/>
      <p:regular r:id="rId36"/>
      <p:bold r:id="rId37"/>
      <p:italic r:id="rId38"/>
      <p:boldItalic r:id="rId39"/>
    </p:embeddedFont>
    <p:embeddedFont>
      <p:font typeface="Montserrat SemiBold" panose="00000700000000000000" pitchFamily="2"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648">
          <p15:clr>
            <a:srgbClr val="9AA0A6"/>
          </p15:clr>
        </p15:guide>
        <p15:guide id="2"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0"/>
  </p:normalViewPr>
  <p:slideViewPr>
    <p:cSldViewPr snapToGrid="0">
      <p:cViewPr varScale="1">
        <p:scale>
          <a:sx n="74" d="100"/>
          <a:sy n="74" d="100"/>
        </p:scale>
        <p:origin x="804" y="71"/>
      </p:cViewPr>
      <p:guideLst>
        <p:guide pos="648"/>
        <p:guide orient="horz" pos="2160"/>
      </p:guideLst>
    </p:cSldViewPr>
  </p:slideViewPr>
  <p:notesTextViewPr>
    <p:cViewPr>
      <p:scale>
        <a:sx n="1" d="1"/>
        <a:sy n="1" d="1"/>
      </p:scale>
      <p:origin x="0" y="0"/>
    </p:cViewPr>
  </p:notesTextViewPr>
  <p:notesViewPr>
    <p:cSldViewPr snapToGrid="0">
      <p:cViewPr varScale="1">
        <p:scale>
          <a:sx n="48" d="100"/>
          <a:sy n="48" d="100"/>
        </p:scale>
        <p:origin x="210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4.fntdata"/></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84C21B-B207-1CAE-6770-C09988CA827A}"/>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a:extLst>
              <a:ext uri="{FF2B5EF4-FFF2-40B4-BE49-F238E27FC236}">
                <a16:creationId xmlns:a16="http://schemas.microsoft.com/office/drawing/2014/main" id="{10AAB8AB-747E-3F4A-207E-5C262A7A3DD7}"/>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r>
              <a:rPr lang="en-US" dirty="0"/>
              <a:t>1/29/2025</a:t>
            </a:r>
          </a:p>
        </p:txBody>
      </p:sp>
      <p:sp>
        <p:nvSpPr>
          <p:cNvPr id="4" name="Footer Placeholder 3">
            <a:extLst>
              <a:ext uri="{FF2B5EF4-FFF2-40B4-BE49-F238E27FC236}">
                <a16:creationId xmlns:a16="http://schemas.microsoft.com/office/drawing/2014/main" id="{6C9ACF4A-DED9-3546-7A38-C5EF9577A85C}"/>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55AC3418-1E95-E3B9-A7DA-2B7A15E4CD2A}"/>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EC8E46F9-63A3-4413-85D6-2C56273EFF2F}" type="slidenum">
              <a:rPr lang="en-US" smtClean="0"/>
              <a:t>‹#›</a:t>
            </a:fld>
            <a:endParaRPr lang="en-US"/>
          </a:p>
        </p:txBody>
      </p:sp>
      <p:pic>
        <p:nvPicPr>
          <p:cNvPr id="6" name="Picture 5">
            <a:extLst>
              <a:ext uri="{FF2B5EF4-FFF2-40B4-BE49-F238E27FC236}">
                <a16:creationId xmlns:a16="http://schemas.microsoft.com/office/drawing/2014/main" id="{5318FD97-A7E5-1750-94E3-DE7CDE5D46CF}"/>
              </a:ext>
            </a:extLst>
          </p:cNvPr>
          <p:cNvPicPr>
            <a:picLocks noChangeAspect="1"/>
          </p:cNvPicPr>
          <p:nvPr/>
        </p:nvPicPr>
        <p:blipFill>
          <a:blip r:embed="rId2"/>
          <a:stretch>
            <a:fillRect/>
          </a:stretch>
        </p:blipFill>
        <p:spPr>
          <a:xfrm>
            <a:off x="323264" y="8996733"/>
            <a:ext cx="3251200" cy="312039"/>
          </a:xfrm>
          <a:prstGeom prst="rect">
            <a:avLst/>
          </a:prstGeom>
        </p:spPr>
      </p:pic>
    </p:spTree>
    <p:extLst>
      <p:ext uri="{BB962C8B-B14F-4D97-AF65-F5344CB8AC3E}">
        <p14:creationId xmlns:p14="http://schemas.microsoft.com/office/powerpoint/2010/main" val="1068425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6645" tIns="48309" rIns="96645" bIns="48309"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6645" tIns="48309" rIns="96645" bIns="48309"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4"/>
            <a:ext cx="3169920" cy="481726"/>
          </a:xfrm>
          <a:prstGeom prst="rect">
            <a:avLst/>
          </a:prstGeom>
          <a:noFill/>
          <a:ln>
            <a:noFill/>
          </a:ln>
        </p:spPr>
        <p:txBody>
          <a:bodyPr spcFirstLastPara="1" wrap="square" lIns="96645" tIns="48309" rIns="96645" bIns="48309"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7" y="9119474"/>
            <a:ext cx="3169920" cy="481726"/>
          </a:xfrm>
          <a:prstGeom prst="rect">
            <a:avLst/>
          </a:prstGeom>
          <a:noFill/>
          <a:ln>
            <a:noFill/>
          </a:ln>
        </p:spPr>
        <p:txBody>
          <a:bodyPr spcFirstLastPara="1" wrap="square" lIns="96645" tIns="48309" rIns="96645" bIns="48309" anchor="b" anchorCtr="0">
            <a:noAutofit/>
          </a:bodyPr>
          <a:lstStyle/>
          <a:p>
            <a:pPr algn="r">
              <a:buSzPts val="1200"/>
            </a:pPr>
            <a:fld id="{00000000-1234-1234-1234-123412341234}" type="slidenum">
              <a:rPr lang="en-US" sz="1300" smtClean="0">
                <a:solidFill>
                  <a:schemeClr val="dk1"/>
                </a:solidFill>
                <a:latin typeface="Calibri"/>
                <a:ea typeface="Calibri"/>
                <a:cs typeface="Calibri"/>
                <a:sym typeface="Calibri"/>
              </a:rPr>
              <a:pPr algn="r">
                <a:buSzPts val="1200"/>
              </a:pPr>
              <a:t>‹#›</a:t>
            </a:fld>
            <a:endParaRPr lang="en-US" sz="13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3:notes"/>
          <p:cNvSpPr txBox="1">
            <a:spLocks noGrp="1"/>
          </p:cNvSpPr>
          <p:nvPr>
            <p:ph type="body" idx="1"/>
          </p:nvPr>
        </p:nvSpPr>
        <p:spPr>
          <a:xfrm>
            <a:off x="780628" y="4852274"/>
            <a:ext cx="6241627" cy="3968829"/>
          </a:xfrm>
          <a:prstGeom prst="rect">
            <a:avLst/>
          </a:prstGeom>
        </p:spPr>
        <p:txBody>
          <a:bodyPr spcFirstLastPara="1" wrap="square" lIns="96645" tIns="48309" rIns="96645" bIns="48309" anchor="t" anchorCtr="0">
            <a:noAutofit/>
          </a:bodyPr>
          <a:lstStyle/>
          <a:p>
            <a:pPr marL="0" indent="0"/>
            <a:endParaRPr/>
          </a:p>
        </p:txBody>
      </p:sp>
      <p:sp>
        <p:nvSpPr>
          <p:cNvPr id="238" name="Google Shape;238;p3:notes"/>
          <p:cNvSpPr>
            <a:spLocks noGrp="1" noRot="1" noChangeAspect="1"/>
          </p:cNvSpPr>
          <p:nvPr>
            <p:ph type="sldImg" idx="2"/>
          </p:nvPr>
        </p:nvSpPr>
        <p:spPr>
          <a:xfrm>
            <a:off x="877888" y="1260475"/>
            <a:ext cx="6046787" cy="34020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437F5AB5-917F-1E91-A42C-234C97C3A68E}"/>
            </a:ext>
          </a:extLst>
        </p:cNvPr>
        <p:cNvGrpSpPr/>
        <p:nvPr/>
      </p:nvGrpSpPr>
      <p:grpSpPr>
        <a:xfrm>
          <a:off x="0" y="0"/>
          <a:ext cx="0" cy="0"/>
          <a:chOff x="0" y="0"/>
          <a:chExt cx="0" cy="0"/>
        </a:xfrm>
      </p:grpSpPr>
      <p:sp>
        <p:nvSpPr>
          <p:cNvPr id="106" name="Google Shape;106;geb2f11bc8a_2_5:notes">
            <a:extLst>
              <a:ext uri="{FF2B5EF4-FFF2-40B4-BE49-F238E27FC236}">
                <a16:creationId xmlns:a16="http://schemas.microsoft.com/office/drawing/2014/main" id="{8609E27B-AB18-5C9D-02F5-B9323B5B52D1}"/>
              </a:ext>
            </a:extLst>
          </p:cNvPr>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eb2f11bc8a_2_5:notes">
            <a:extLst>
              <a:ext uri="{FF2B5EF4-FFF2-40B4-BE49-F238E27FC236}">
                <a16:creationId xmlns:a16="http://schemas.microsoft.com/office/drawing/2014/main" id="{016E2B2D-9DEC-F517-39E0-72A1C2137A94}"/>
              </a:ext>
            </a:extLst>
          </p:cNvPr>
          <p:cNvSpPr txBox="1">
            <a:spLocks noGrp="1"/>
          </p:cNvSpPr>
          <p:nvPr>
            <p:ph type="body" idx="1"/>
          </p:nvPr>
        </p:nvSpPr>
        <p:spPr>
          <a:xfrm>
            <a:off x="731520" y="4620578"/>
            <a:ext cx="5852160" cy="3780630"/>
          </a:xfrm>
          <a:prstGeom prst="rect">
            <a:avLst/>
          </a:prstGeom>
        </p:spPr>
        <p:txBody>
          <a:bodyPr spcFirstLastPara="1" wrap="square" lIns="96645" tIns="48309" rIns="96645" bIns="48309" anchor="t" anchorCtr="0">
            <a:noAutofit/>
          </a:bodyPr>
          <a:lstStyle/>
          <a:p>
            <a:pPr marL="0" indent="0"/>
            <a:r>
              <a:rPr lang="en-US" dirty="0"/>
              <a:t>We want to invite you to be EVOLUTIONARIES …. EVOLVE AND USE NEW TOOLS REVOLUTIONIZE AND IMPROVE YOUR CLIENT FAMILIES’S EXPERIENCE</a:t>
            </a:r>
            <a:endParaRPr dirty="0"/>
          </a:p>
        </p:txBody>
      </p:sp>
      <p:sp>
        <p:nvSpPr>
          <p:cNvPr id="108" name="Google Shape;108;geb2f11bc8a_2_5:notes">
            <a:extLst>
              <a:ext uri="{FF2B5EF4-FFF2-40B4-BE49-F238E27FC236}">
                <a16:creationId xmlns:a16="http://schemas.microsoft.com/office/drawing/2014/main" id="{BF66E057-ACAB-F570-6AEA-67BB70D8E9D8}"/>
              </a:ext>
            </a:extLst>
          </p:cNvPr>
          <p:cNvSpPr txBox="1">
            <a:spLocks noGrp="1"/>
          </p:cNvSpPr>
          <p:nvPr>
            <p:ph type="sldNum" idx="12"/>
          </p:nvPr>
        </p:nvSpPr>
        <p:spPr>
          <a:xfrm>
            <a:off x="4143587" y="9119474"/>
            <a:ext cx="3169920" cy="481635"/>
          </a:xfrm>
          <a:prstGeom prst="rect">
            <a:avLst/>
          </a:prstGeom>
        </p:spPr>
        <p:txBody>
          <a:bodyPr spcFirstLastPara="1" wrap="square" lIns="96645" tIns="48309" rIns="96645" bIns="48309" anchor="b" anchorCtr="0">
            <a:noAutofit/>
          </a:bodyPr>
          <a:lstStyle/>
          <a:p>
            <a:pPr algn="r">
              <a:buSzPts val="1200"/>
            </a:pPr>
            <a:fld id="{00000000-1234-1234-1234-123412341234}" type="slidenum">
              <a:rPr lang="en-US"/>
              <a:pPr algn="r">
                <a:buSzPts val="1200"/>
              </a:pPr>
              <a:t>23</a:t>
            </a:fld>
            <a:endParaRPr/>
          </a:p>
        </p:txBody>
      </p:sp>
    </p:spTree>
    <p:extLst>
      <p:ext uri="{BB962C8B-B14F-4D97-AF65-F5344CB8AC3E}">
        <p14:creationId xmlns:p14="http://schemas.microsoft.com/office/powerpoint/2010/main" val="853154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eb2f11bc8a_2_3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eb2f11bc8a_2_39:notes"/>
          <p:cNvSpPr txBox="1">
            <a:spLocks noGrp="1"/>
          </p:cNvSpPr>
          <p:nvPr>
            <p:ph type="body" idx="1"/>
          </p:nvPr>
        </p:nvSpPr>
        <p:spPr>
          <a:xfrm>
            <a:off x="731520" y="4620578"/>
            <a:ext cx="5852160" cy="3780630"/>
          </a:xfrm>
          <a:prstGeom prst="rect">
            <a:avLst/>
          </a:prstGeom>
        </p:spPr>
        <p:txBody>
          <a:bodyPr spcFirstLastPara="1" wrap="square" lIns="96645" tIns="48309" rIns="96645" bIns="48309" anchor="t" anchorCtr="0">
            <a:noAutofit/>
          </a:bodyPr>
          <a:lstStyle/>
          <a:p>
            <a:pPr marL="0" indent="0"/>
            <a:r>
              <a:rPr lang="en-US" dirty="0"/>
              <a:t>These can all be addressed in the trust documents and avoided.  If not stated, heirs’ assumptions are different…. What Mom would have wanted….. Not the same</a:t>
            </a:r>
            <a:endParaRPr dirty="0"/>
          </a:p>
        </p:txBody>
      </p:sp>
      <p:sp>
        <p:nvSpPr>
          <p:cNvPr id="147" name="Google Shape;147;geb2f11bc8a_2_39:notes"/>
          <p:cNvSpPr txBox="1">
            <a:spLocks noGrp="1"/>
          </p:cNvSpPr>
          <p:nvPr>
            <p:ph type="sldNum" idx="12"/>
          </p:nvPr>
        </p:nvSpPr>
        <p:spPr>
          <a:xfrm>
            <a:off x="4143587" y="9119474"/>
            <a:ext cx="3169920" cy="481635"/>
          </a:xfrm>
          <a:prstGeom prst="rect">
            <a:avLst/>
          </a:prstGeom>
        </p:spPr>
        <p:txBody>
          <a:bodyPr spcFirstLastPara="1" wrap="square" lIns="96645" tIns="48309" rIns="96645" bIns="48309" anchor="b" anchorCtr="0">
            <a:noAutofit/>
          </a:bodyPr>
          <a:lstStyle/>
          <a:p>
            <a:pPr algn="r">
              <a:buSzPts val="1200"/>
            </a:pPr>
            <a:fld id="{00000000-1234-1234-1234-123412341234}" type="slidenum">
              <a:rPr lang="en-US"/>
              <a:pPr algn="r">
                <a:buSzPts val="1200"/>
              </a:pPr>
              <a:t>4</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A1466952-62E6-58DA-47AE-ABDF0A73262D}"/>
            </a:ext>
          </a:extLst>
        </p:cNvPr>
        <p:cNvGrpSpPr/>
        <p:nvPr/>
      </p:nvGrpSpPr>
      <p:grpSpPr>
        <a:xfrm>
          <a:off x="0" y="0"/>
          <a:ext cx="0" cy="0"/>
          <a:chOff x="0" y="0"/>
          <a:chExt cx="0" cy="0"/>
        </a:xfrm>
      </p:grpSpPr>
      <p:sp>
        <p:nvSpPr>
          <p:cNvPr id="106" name="Google Shape;106;geb2f11bc8a_2_5:notes">
            <a:extLst>
              <a:ext uri="{FF2B5EF4-FFF2-40B4-BE49-F238E27FC236}">
                <a16:creationId xmlns:a16="http://schemas.microsoft.com/office/drawing/2014/main" id="{CFC5E955-75AB-BB4D-FB1E-58815CC94FDC}"/>
              </a:ext>
            </a:extLst>
          </p:cNvPr>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eb2f11bc8a_2_5:notes">
            <a:extLst>
              <a:ext uri="{FF2B5EF4-FFF2-40B4-BE49-F238E27FC236}">
                <a16:creationId xmlns:a16="http://schemas.microsoft.com/office/drawing/2014/main" id="{B75E5A6F-FFC9-A217-D79A-51D6D58B0B7B}"/>
              </a:ext>
            </a:extLst>
          </p:cNvPr>
          <p:cNvSpPr txBox="1">
            <a:spLocks noGrp="1"/>
          </p:cNvSpPr>
          <p:nvPr>
            <p:ph type="body" idx="1"/>
          </p:nvPr>
        </p:nvSpPr>
        <p:spPr>
          <a:xfrm>
            <a:off x="731520" y="4620578"/>
            <a:ext cx="5852160" cy="3780630"/>
          </a:xfrm>
          <a:prstGeom prst="rect">
            <a:avLst/>
          </a:prstGeom>
        </p:spPr>
        <p:txBody>
          <a:bodyPr spcFirstLastPara="1" wrap="square" lIns="96645" tIns="48309" rIns="96645" bIns="48309" anchor="t" anchorCtr="0">
            <a:noAutofit/>
          </a:bodyPr>
          <a:lstStyle/>
          <a:p>
            <a:pPr marL="0" indent="0"/>
            <a:endParaRPr/>
          </a:p>
        </p:txBody>
      </p:sp>
      <p:sp>
        <p:nvSpPr>
          <p:cNvPr id="108" name="Google Shape;108;geb2f11bc8a_2_5:notes">
            <a:extLst>
              <a:ext uri="{FF2B5EF4-FFF2-40B4-BE49-F238E27FC236}">
                <a16:creationId xmlns:a16="http://schemas.microsoft.com/office/drawing/2014/main" id="{279616C1-667B-ACD8-B29D-FC8641FB1A2B}"/>
              </a:ext>
            </a:extLst>
          </p:cNvPr>
          <p:cNvSpPr txBox="1">
            <a:spLocks noGrp="1"/>
          </p:cNvSpPr>
          <p:nvPr>
            <p:ph type="sldNum" idx="12"/>
          </p:nvPr>
        </p:nvSpPr>
        <p:spPr>
          <a:xfrm>
            <a:off x="4143587" y="9119474"/>
            <a:ext cx="3169920" cy="481635"/>
          </a:xfrm>
          <a:prstGeom prst="rect">
            <a:avLst/>
          </a:prstGeom>
        </p:spPr>
        <p:txBody>
          <a:bodyPr spcFirstLastPara="1" wrap="square" lIns="96645" tIns="48309" rIns="96645" bIns="48309" anchor="b" anchorCtr="0">
            <a:noAutofit/>
          </a:bodyPr>
          <a:lstStyle/>
          <a:p>
            <a:pPr algn="r">
              <a:buSzPts val="1200"/>
            </a:pPr>
            <a:fld id="{00000000-1234-1234-1234-123412341234}" type="slidenum">
              <a:rPr lang="en-US"/>
              <a:pPr algn="r">
                <a:buSzPts val="1200"/>
              </a:pPr>
              <a:t>5</a:t>
            </a:fld>
            <a:endParaRPr/>
          </a:p>
        </p:txBody>
      </p:sp>
    </p:spTree>
    <p:extLst>
      <p:ext uri="{BB962C8B-B14F-4D97-AF65-F5344CB8AC3E}">
        <p14:creationId xmlns:p14="http://schemas.microsoft.com/office/powerpoint/2010/main" val="3962722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300" smtClean="0">
                <a:solidFill>
                  <a:schemeClr val="dk1"/>
                </a:solidFill>
                <a:latin typeface="Calibri"/>
                <a:ea typeface="Calibri"/>
                <a:cs typeface="Calibri"/>
                <a:sym typeface="Calibri"/>
              </a:rPr>
              <a:pPr algn="r">
                <a:buSzPts val="1200"/>
              </a:pPr>
              <a:t>7</a:t>
            </a:fld>
            <a:endParaRPr lang="en-US"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01874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426FA791-B98F-47BD-065E-181B71BB8F99}"/>
            </a:ext>
          </a:extLst>
        </p:cNvPr>
        <p:cNvGrpSpPr/>
        <p:nvPr/>
      </p:nvGrpSpPr>
      <p:grpSpPr>
        <a:xfrm>
          <a:off x="0" y="0"/>
          <a:ext cx="0" cy="0"/>
          <a:chOff x="0" y="0"/>
          <a:chExt cx="0" cy="0"/>
        </a:xfrm>
      </p:grpSpPr>
      <p:sp>
        <p:nvSpPr>
          <p:cNvPr id="106" name="Google Shape;106;geb2f11bc8a_2_5:notes">
            <a:extLst>
              <a:ext uri="{FF2B5EF4-FFF2-40B4-BE49-F238E27FC236}">
                <a16:creationId xmlns:a16="http://schemas.microsoft.com/office/drawing/2014/main" id="{730EDF06-5471-95BF-2044-B8F2344AB2A4}"/>
              </a:ext>
            </a:extLst>
          </p:cNvPr>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eb2f11bc8a_2_5:notes">
            <a:extLst>
              <a:ext uri="{FF2B5EF4-FFF2-40B4-BE49-F238E27FC236}">
                <a16:creationId xmlns:a16="http://schemas.microsoft.com/office/drawing/2014/main" id="{A66D0715-839C-871F-AD27-5EE6544CA6C2}"/>
              </a:ext>
            </a:extLst>
          </p:cNvPr>
          <p:cNvSpPr txBox="1">
            <a:spLocks noGrp="1"/>
          </p:cNvSpPr>
          <p:nvPr>
            <p:ph type="body" idx="1"/>
          </p:nvPr>
        </p:nvSpPr>
        <p:spPr>
          <a:xfrm>
            <a:off x="731520" y="4620578"/>
            <a:ext cx="5852160" cy="3780630"/>
          </a:xfrm>
          <a:prstGeom prst="rect">
            <a:avLst/>
          </a:prstGeom>
        </p:spPr>
        <p:txBody>
          <a:bodyPr spcFirstLastPara="1" wrap="square" lIns="96645" tIns="48309" rIns="96645" bIns="48309" anchor="t" anchorCtr="0">
            <a:noAutofit/>
          </a:bodyPr>
          <a:lstStyle/>
          <a:p>
            <a:pPr marL="0" indent="0"/>
            <a:r>
              <a:rPr lang="en-US" dirty="0"/>
              <a:t>We want to invite you to be EVOLUTIONARIES …. EVOLVE AND USE NEW TOOLS REVOLUTIONIZE AND IMPROVE YOUR CLIENT FAMILIES’S EXPERIENCE</a:t>
            </a:r>
            <a:endParaRPr dirty="0"/>
          </a:p>
        </p:txBody>
      </p:sp>
      <p:sp>
        <p:nvSpPr>
          <p:cNvPr id="108" name="Google Shape;108;geb2f11bc8a_2_5:notes">
            <a:extLst>
              <a:ext uri="{FF2B5EF4-FFF2-40B4-BE49-F238E27FC236}">
                <a16:creationId xmlns:a16="http://schemas.microsoft.com/office/drawing/2014/main" id="{2915961C-F78F-4436-0D4E-F83A73033A64}"/>
              </a:ext>
            </a:extLst>
          </p:cNvPr>
          <p:cNvSpPr txBox="1">
            <a:spLocks noGrp="1"/>
          </p:cNvSpPr>
          <p:nvPr>
            <p:ph type="sldNum" idx="12"/>
          </p:nvPr>
        </p:nvSpPr>
        <p:spPr>
          <a:xfrm>
            <a:off x="4143587" y="9119474"/>
            <a:ext cx="3169920" cy="481635"/>
          </a:xfrm>
          <a:prstGeom prst="rect">
            <a:avLst/>
          </a:prstGeom>
        </p:spPr>
        <p:txBody>
          <a:bodyPr spcFirstLastPara="1" wrap="square" lIns="96645" tIns="48309" rIns="96645" bIns="48309" anchor="b" anchorCtr="0">
            <a:noAutofit/>
          </a:bodyPr>
          <a:lstStyle/>
          <a:p>
            <a:pPr algn="r">
              <a:buSzPts val="1200"/>
            </a:pPr>
            <a:fld id="{00000000-1234-1234-1234-123412341234}" type="slidenum">
              <a:rPr lang="en-US"/>
              <a:pPr algn="r">
                <a:buSzPts val="1200"/>
              </a:pPr>
              <a:t>15</a:t>
            </a:fld>
            <a:endParaRPr/>
          </a:p>
        </p:txBody>
      </p:sp>
    </p:spTree>
    <p:extLst>
      <p:ext uri="{BB962C8B-B14F-4D97-AF65-F5344CB8AC3E}">
        <p14:creationId xmlns:p14="http://schemas.microsoft.com/office/powerpoint/2010/main" val="2609744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B46CB196-5310-4A2A-0A1D-46E57CB40E56}"/>
            </a:ext>
          </a:extLst>
        </p:cNvPr>
        <p:cNvGrpSpPr/>
        <p:nvPr/>
      </p:nvGrpSpPr>
      <p:grpSpPr>
        <a:xfrm>
          <a:off x="0" y="0"/>
          <a:ext cx="0" cy="0"/>
          <a:chOff x="0" y="0"/>
          <a:chExt cx="0" cy="0"/>
        </a:xfrm>
      </p:grpSpPr>
      <p:sp>
        <p:nvSpPr>
          <p:cNvPr id="106" name="Google Shape;106;geb2f11bc8a_2_5:notes">
            <a:extLst>
              <a:ext uri="{FF2B5EF4-FFF2-40B4-BE49-F238E27FC236}">
                <a16:creationId xmlns:a16="http://schemas.microsoft.com/office/drawing/2014/main" id="{63863267-E723-A47C-02E3-3CF9649325C8}"/>
              </a:ext>
            </a:extLst>
          </p:cNvPr>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eb2f11bc8a_2_5:notes">
            <a:extLst>
              <a:ext uri="{FF2B5EF4-FFF2-40B4-BE49-F238E27FC236}">
                <a16:creationId xmlns:a16="http://schemas.microsoft.com/office/drawing/2014/main" id="{64D8F097-89F5-7BF8-F4C4-25D76FBD9392}"/>
              </a:ext>
            </a:extLst>
          </p:cNvPr>
          <p:cNvSpPr txBox="1">
            <a:spLocks noGrp="1"/>
          </p:cNvSpPr>
          <p:nvPr>
            <p:ph type="body" idx="1"/>
          </p:nvPr>
        </p:nvSpPr>
        <p:spPr>
          <a:xfrm>
            <a:off x="731520" y="4620578"/>
            <a:ext cx="5852160" cy="3780630"/>
          </a:xfrm>
          <a:prstGeom prst="rect">
            <a:avLst/>
          </a:prstGeom>
        </p:spPr>
        <p:txBody>
          <a:bodyPr spcFirstLastPara="1" wrap="square" lIns="96645" tIns="48309" rIns="96645" bIns="48309" anchor="t" anchorCtr="0">
            <a:noAutofit/>
          </a:bodyPr>
          <a:lstStyle/>
          <a:p>
            <a:pPr marL="0" indent="0"/>
            <a:endParaRPr/>
          </a:p>
        </p:txBody>
      </p:sp>
      <p:sp>
        <p:nvSpPr>
          <p:cNvPr id="108" name="Google Shape;108;geb2f11bc8a_2_5:notes">
            <a:extLst>
              <a:ext uri="{FF2B5EF4-FFF2-40B4-BE49-F238E27FC236}">
                <a16:creationId xmlns:a16="http://schemas.microsoft.com/office/drawing/2014/main" id="{E7ED5541-9354-6703-0797-C78A6756926D}"/>
              </a:ext>
            </a:extLst>
          </p:cNvPr>
          <p:cNvSpPr txBox="1">
            <a:spLocks noGrp="1"/>
          </p:cNvSpPr>
          <p:nvPr>
            <p:ph type="sldNum" idx="12"/>
          </p:nvPr>
        </p:nvSpPr>
        <p:spPr>
          <a:xfrm>
            <a:off x="4143587" y="9119474"/>
            <a:ext cx="3169920" cy="481635"/>
          </a:xfrm>
          <a:prstGeom prst="rect">
            <a:avLst/>
          </a:prstGeom>
        </p:spPr>
        <p:txBody>
          <a:bodyPr spcFirstLastPara="1" wrap="square" lIns="96645" tIns="48309" rIns="96645" bIns="48309" anchor="b" anchorCtr="0">
            <a:noAutofit/>
          </a:bodyPr>
          <a:lstStyle/>
          <a:p>
            <a:pPr algn="r">
              <a:buSzPts val="1200"/>
            </a:pPr>
            <a:fld id="{00000000-1234-1234-1234-123412341234}" type="slidenum">
              <a:rPr lang="en-US"/>
              <a:pPr algn="r">
                <a:buSzPts val="1200"/>
              </a:pPr>
              <a:t>19</a:t>
            </a:fld>
            <a:endParaRPr/>
          </a:p>
        </p:txBody>
      </p:sp>
    </p:spTree>
    <p:extLst>
      <p:ext uri="{BB962C8B-B14F-4D97-AF65-F5344CB8AC3E}">
        <p14:creationId xmlns:p14="http://schemas.microsoft.com/office/powerpoint/2010/main" val="3979049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74F6D7FA-138F-2CEB-962E-E3C07CE014A2}"/>
            </a:ext>
          </a:extLst>
        </p:cNvPr>
        <p:cNvGrpSpPr/>
        <p:nvPr/>
      </p:nvGrpSpPr>
      <p:grpSpPr>
        <a:xfrm>
          <a:off x="0" y="0"/>
          <a:ext cx="0" cy="0"/>
          <a:chOff x="0" y="0"/>
          <a:chExt cx="0" cy="0"/>
        </a:xfrm>
      </p:grpSpPr>
      <p:sp>
        <p:nvSpPr>
          <p:cNvPr id="106" name="Google Shape;106;geb2f11bc8a_2_5:notes">
            <a:extLst>
              <a:ext uri="{FF2B5EF4-FFF2-40B4-BE49-F238E27FC236}">
                <a16:creationId xmlns:a16="http://schemas.microsoft.com/office/drawing/2014/main" id="{5FD22204-BC0F-88FA-97A5-70231483D86A}"/>
              </a:ext>
            </a:extLst>
          </p:cNvPr>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eb2f11bc8a_2_5:notes">
            <a:extLst>
              <a:ext uri="{FF2B5EF4-FFF2-40B4-BE49-F238E27FC236}">
                <a16:creationId xmlns:a16="http://schemas.microsoft.com/office/drawing/2014/main" id="{CC2235F9-6E59-B08F-3456-296C110E0140}"/>
              </a:ext>
            </a:extLst>
          </p:cNvPr>
          <p:cNvSpPr txBox="1">
            <a:spLocks noGrp="1"/>
          </p:cNvSpPr>
          <p:nvPr>
            <p:ph type="body" idx="1"/>
          </p:nvPr>
        </p:nvSpPr>
        <p:spPr>
          <a:xfrm>
            <a:off x="731520" y="4620578"/>
            <a:ext cx="5852160" cy="3780630"/>
          </a:xfrm>
          <a:prstGeom prst="rect">
            <a:avLst/>
          </a:prstGeom>
        </p:spPr>
        <p:txBody>
          <a:bodyPr spcFirstLastPara="1" wrap="square" lIns="96645" tIns="48309" rIns="96645" bIns="48309" anchor="t" anchorCtr="0">
            <a:noAutofit/>
          </a:bodyPr>
          <a:lstStyle/>
          <a:p>
            <a:pPr marL="0" indent="0"/>
            <a:endParaRPr/>
          </a:p>
        </p:txBody>
      </p:sp>
      <p:sp>
        <p:nvSpPr>
          <p:cNvPr id="108" name="Google Shape;108;geb2f11bc8a_2_5:notes">
            <a:extLst>
              <a:ext uri="{FF2B5EF4-FFF2-40B4-BE49-F238E27FC236}">
                <a16:creationId xmlns:a16="http://schemas.microsoft.com/office/drawing/2014/main" id="{62230DD9-CDB1-E436-7DE0-4C7A1D01CB3E}"/>
              </a:ext>
            </a:extLst>
          </p:cNvPr>
          <p:cNvSpPr txBox="1">
            <a:spLocks noGrp="1"/>
          </p:cNvSpPr>
          <p:nvPr>
            <p:ph type="sldNum" idx="12"/>
          </p:nvPr>
        </p:nvSpPr>
        <p:spPr>
          <a:xfrm>
            <a:off x="4143587" y="9119474"/>
            <a:ext cx="3169920" cy="481635"/>
          </a:xfrm>
          <a:prstGeom prst="rect">
            <a:avLst/>
          </a:prstGeom>
        </p:spPr>
        <p:txBody>
          <a:bodyPr spcFirstLastPara="1" wrap="square" lIns="96645" tIns="48309" rIns="96645" bIns="48309" anchor="b" anchorCtr="0">
            <a:noAutofit/>
          </a:bodyPr>
          <a:lstStyle/>
          <a:p>
            <a:pPr algn="r">
              <a:buSzPts val="1200"/>
            </a:pPr>
            <a:fld id="{00000000-1234-1234-1234-123412341234}" type="slidenum">
              <a:rPr lang="en-US"/>
              <a:pPr algn="r">
                <a:buSzPts val="1200"/>
              </a:pPr>
              <a:t>20</a:t>
            </a:fld>
            <a:endParaRPr/>
          </a:p>
        </p:txBody>
      </p:sp>
    </p:spTree>
    <p:extLst>
      <p:ext uri="{BB962C8B-B14F-4D97-AF65-F5344CB8AC3E}">
        <p14:creationId xmlns:p14="http://schemas.microsoft.com/office/powerpoint/2010/main" val="961870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72C49E75-D7D7-4E18-5725-5348E747D820}"/>
            </a:ext>
          </a:extLst>
        </p:cNvPr>
        <p:cNvGrpSpPr/>
        <p:nvPr/>
      </p:nvGrpSpPr>
      <p:grpSpPr>
        <a:xfrm>
          <a:off x="0" y="0"/>
          <a:ext cx="0" cy="0"/>
          <a:chOff x="0" y="0"/>
          <a:chExt cx="0" cy="0"/>
        </a:xfrm>
      </p:grpSpPr>
      <p:sp>
        <p:nvSpPr>
          <p:cNvPr id="106" name="Google Shape;106;geb2f11bc8a_2_5:notes">
            <a:extLst>
              <a:ext uri="{FF2B5EF4-FFF2-40B4-BE49-F238E27FC236}">
                <a16:creationId xmlns:a16="http://schemas.microsoft.com/office/drawing/2014/main" id="{36CF711F-1AB2-DD51-5B92-41F62DA6DB35}"/>
              </a:ext>
            </a:extLst>
          </p:cNvPr>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eb2f11bc8a_2_5:notes">
            <a:extLst>
              <a:ext uri="{FF2B5EF4-FFF2-40B4-BE49-F238E27FC236}">
                <a16:creationId xmlns:a16="http://schemas.microsoft.com/office/drawing/2014/main" id="{DE39A300-3BFA-30E8-FF7F-3F04843F2547}"/>
              </a:ext>
            </a:extLst>
          </p:cNvPr>
          <p:cNvSpPr txBox="1">
            <a:spLocks noGrp="1"/>
          </p:cNvSpPr>
          <p:nvPr>
            <p:ph type="body" idx="1"/>
          </p:nvPr>
        </p:nvSpPr>
        <p:spPr>
          <a:xfrm>
            <a:off x="731520" y="4620578"/>
            <a:ext cx="5852160" cy="3780630"/>
          </a:xfrm>
          <a:prstGeom prst="rect">
            <a:avLst/>
          </a:prstGeom>
        </p:spPr>
        <p:txBody>
          <a:bodyPr spcFirstLastPara="1" wrap="square" lIns="96645" tIns="48309" rIns="96645" bIns="48309" anchor="t" anchorCtr="0">
            <a:noAutofit/>
          </a:bodyPr>
          <a:lstStyle/>
          <a:p>
            <a:pPr marL="0" indent="0"/>
            <a:endParaRPr/>
          </a:p>
        </p:txBody>
      </p:sp>
      <p:sp>
        <p:nvSpPr>
          <p:cNvPr id="108" name="Google Shape;108;geb2f11bc8a_2_5:notes">
            <a:extLst>
              <a:ext uri="{FF2B5EF4-FFF2-40B4-BE49-F238E27FC236}">
                <a16:creationId xmlns:a16="http://schemas.microsoft.com/office/drawing/2014/main" id="{CC9A07E6-84E3-A912-69AA-C7B418EFCAE1}"/>
              </a:ext>
            </a:extLst>
          </p:cNvPr>
          <p:cNvSpPr txBox="1">
            <a:spLocks noGrp="1"/>
          </p:cNvSpPr>
          <p:nvPr>
            <p:ph type="sldNum" idx="12"/>
          </p:nvPr>
        </p:nvSpPr>
        <p:spPr>
          <a:xfrm>
            <a:off x="4143587" y="9119474"/>
            <a:ext cx="3169920" cy="481635"/>
          </a:xfrm>
          <a:prstGeom prst="rect">
            <a:avLst/>
          </a:prstGeom>
        </p:spPr>
        <p:txBody>
          <a:bodyPr spcFirstLastPara="1" wrap="square" lIns="96645" tIns="48309" rIns="96645" bIns="48309" anchor="b" anchorCtr="0">
            <a:noAutofit/>
          </a:bodyPr>
          <a:lstStyle/>
          <a:p>
            <a:pPr algn="r">
              <a:buSzPts val="1200"/>
            </a:pPr>
            <a:fld id="{00000000-1234-1234-1234-123412341234}" type="slidenum">
              <a:rPr lang="en-US"/>
              <a:pPr algn="r">
                <a:buSzPts val="1200"/>
              </a:pPr>
              <a:t>21</a:t>
            </a:fld>
            <a:endParaRPr/>
          </a:p>
        </p:txBody>
      </p:sp>
    </p:spTree>
    <p:extLst>
      <p:ext uri="{BB962C8B-B14F-4D97-AF65-F5344CB8AC3E}">
        <p14:creationId xmlns:p14="http://schemas.microsoft.com/office/powerpoint/2010/main" val="2509632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F4D7678C-F5B4-B126-FD8F-78F907948F14}"/>
            </a:ext>
          </a:extLst>
        </p:cNvPr>
        <p:cNvGrpSpPr/>
        <p:nvPr/>
      </p:nvGrpSpPr>
      <p:grpSpPr>
        <a:xfrm>
          <a:off x="0" y="0"/>
          <a:ext cx="0" cy="0"/>
          <a:chOff x="0" y="0"/>
          <a:chExt cx="0" cy="0"/>
        </a:xfrm>
      </p:grpSpPr>
      <p:sp>
        <p:nvSpPr>
          <p:cNvPr id="106" name="Google Shape;106;geb2f11bc8a_2_5:notes">
            <a:extLst>
              <a:ext uri="{FF2B5EF4-FFF2-40B4-BE49-F238E27FC236}">
                <a16:creationId xmlns:a16="http://schemas.microsoft.com/office/drawing/2014/main" id="{02CFE087-69B5-5535-10BC-33AEC771A1DF}"/>
              </a:ext>
            </a:extLst>
          </p:cNvPr>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eb2f11bc8a_2_5:notes">
            <a:extLst>
              <a:ext uri="{FF2B5EF4-FFF2-40B4-BE49-F238E27FC236}">
                <a16:creationId xmlns:a16="http://schemas.microsoft.com/office/drawing/2014/main" id="{EBF70B4F-E74A-0254-7B32-1891FD6CA634}"/>
              </a:ext>
            </a:extLst>
          </p:cNvPr>
          <p:cNvSpPr txBox="1">
            <a:spLocks noGrp="1"/>
          </p:cNvSpPr>
          <p:nvPr>
            <p:ph type="body" idx="1"/>
          </p:nvPr>
        </p:nvSpPr>
        <p:spPr>
          <a:xfrm>
            <a:off x="731520" y="4620578"/>
            <a:ext cx="5852160" cy="3780630"/>
          </a:xfrm>
          <a:prstGeom prst="rect">
            <a:avLst/>
          </a:prstGeom>
        </p:spPr>
        <p:txBody>
          <a:bodyPr spcFirstLastPara="1" wrap="square" lIns="96645" tIns="48309" rIns="96645" bIns="48309" anchor="t" anchorCtr="0">
            <a:noAutofit/>
          </a:bodyPr>
          <a:lstStyle/>
          <a:p>
            <a:pPr marL="0" indent="0"/>
            <a:r>
              <a:rPr lang="en-US" dirty="0"/>
              <a:t>We want to invite you to be EVOLUTIONARIES …. EVOLVE AND USE NEW TOOLS REVOLUTIONIZE AND IMPROVE YOUR CLIENT FAMILIES’S EXPERIENCE</a:t>
            </a:r>
            <a:endParaRPr dirty="0"/>
          </a:p>
        </p:txBody>
      </p:sp>
      <p:sp>
        <p:nvSpPr>
          <p:cNvPr id="108" name="Google Shape;108;geb2f11bc8a_2_5:notes">
            <a:extLst>
              <a:ext uri="{FF2B5EF4-FFF2-40B4-BE49-F238E27FC236}">
                <a16:creationId xmlns:a16="http://schemas.microsoft.com/office/drawing/2014/main" id="{A0B12381-C44A-38E1-EDC4-B05C607568D7}"/>
              </a:ext>
            </a:extLst>
          </p:cNvPr>
          <p:cNvSpPr txBox="1">
            <a:spLocks noGrp="1"/>
          </p:cNvSpPr>
          <p:nvPr>
            <p:ph type="sldNum" idx="12"/>
          </p:nvPr>
        </p:nvSpPr>
        <p:spPr>
          <a:xfrm>
            <a:off x="4143587" y="9119474"/>
            <a:ext cx="3169920" cy="481635"/>
          </a:xfrm>
          <a:prstGeom prst="rect">
            <a:avLst/>
          </a:prstGeom>
        </p:spPr>
        <p:txBody>
          <a:bodyPr spcFirstLastPara="1" wrap="square" lIns="96645" tIns="48309" rIns="96645" bIns="48309" anchor="b" anchorCtr="0">
            <a:noAutofit/>
          </a:bodyPr>
          <a:lstStyle/>
          <a:p>
            <a:pPr algn="r">
              <a:buSzPts val="1200"/>
            </a:pPr>
            <a:fld id="{00000000-1234-1234-1234-123412341234}" type="slidenum">
              <a:rPr lang="en-US"/>
              <a:pPr algn="r">
                <a:buSzPts val="1200"/>
              </a:pPr>
              <a:t>22</a:t>
            </a:fld>
            <a:endParaRPr/>
          </a:p>
        </p:txBody>
      </p:sp>
    </p:spTree>
    <p:extLst>
      <p:ext uri="{BB962C8B-B14F-4D97-AF65-F5344CB8AC3E}">
        <p14:creationId xmlns:p14="http://schemas.microsoft.com/office/powerpoint/2010/main" val="25028907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eal Header with Image">
  <p:cSld name="2_Custom Layout">
    <p:spTree>
      <p:nvGrpSpPr>
        <p:cNvPr id="1" name="Shape 33"/>
        <p:cNvGrpSpPr/>
        <p:nvPr/>
      </p:nvGrpSpPr>
      <p:grpSpPr>
        <a:xfrm>
          <a:off x="0" y="0"/>
          <a:ext cx="0" cy="0"/>
          <a:chOff x="0" y="0"/>
          <a:chExt cx="0" cy="0"/>
        </a:xfrm>
      </p:grpSpPr>
      <p:sp>
        <p:nvSpPr>
          <p:cNvPr id="34" name="Google Shape;34;p6"/>
          <p:cNvSpPr/>
          <p:nvPr/>
        </p:nvSpPr>
        <p:spPr>
          <a:xfrm>
            <a:off x="0" y="1"/>
            <a:ext cx="12192000" cy="1477926"/>
          </a:xfrm>
          <a:prstGeom prst="rect">
            <a:avLst/>
          </a:prstGeom>
          <a:solidFill>
            <a:srgbClr val="417C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pic>
        <p:nvPicPr>
          <p:cNvPr id="35" name="Google Shape;35;p6"/>
          <p:cNvPicPr preferRelativeResize="0"/>
          <p:nvPr/>
        </p:nvPicPr>
        <p:blipFill>
          <a:blip r:embed="rId2">
            <a:alphaModFix amt="32000"/>
          </a:blip>
          <a:stretch>
            <a:fillRect/>
          </a:stretch>
        </p:blipFill>
        <p:spPr>
          <a:xfrm>
            <a:off x="-673525" y="-541525"/>
            <a:ext cx="2171700" cy="2171700"/>
          </a:xfrm>
          <a:prstGeom prst="rect">
            <a:avLst/>
          </a:prstGeom>
          <a:noFill/>
          <a:ln>
            <a:noFill/>
          </a:ln>
        </p:spPr>
      </p:pic>
      <p:sp>
        <p:nvSpPr>
          <p:cNvPr id="36" name="Google Shape;36;p6"/>
          <p:cNvSpPr>
            <a:spLocks noGrp="1"/>
          </p:cNvSpPr>
          <p:nvPr>
            <p:ph type="pic" idx="2"/>
          </p:nvPr>
        </p:nvSpPr>
        <p:spPr>
          <a:xfrm>
            <a:off x="333375" y="623888"/>
            <a:ext cx="2663825" cy="5610225"/>
          </a:xfrm>
          <a:prstGeom prst="rect">
            <a:avLst/>
          </a:prstGeom>
          <a:noFill/>
          <a:ln>
            <a:noFill/>
          </a:ln>
        </p:spPr>
      </p:sp>
      <p:sp>
        <p:nvSpPr>
          <p:cNvPr id="37" name="Google Shape;37;p6"/>
          <p:cNvSpPr txBox="1">
            <a:spLocks noGrp="1"/>
          </p:cNvSpPr>
          <p:nvPr>
            <p:ph type="body" idx="1"/>
          </p:nvPr>
        </p:nvSpPr>
        <p:spPr>
          <a:xfrm>
            <a:off x="3328988" y="1754372"/>
            <a:ext cx="8405446" cy="4601978"/>
          </a:xfrm>
          <a:prstGeom prst="rect">
            <a:avLst/>
          </a:prstGeom>
          <a:noFill/>
          <a:ln>
            <a:noFill/>
          </a:ln>
        </p:spPr>
        <p:txBody>
          <a:bodyPr spcFirstLastPara="1" wrap="square" lIns="91425" tIns="45700" rIns="91425" bIns="45700" anchor="t" anchorCtr="0">
            <a:normAutofit/>
          </a:bodyPr>
          <a:lstStyle>
            <a:lvl1pPr marL="457200" lvl="0" indent="-431800" algn="l">
              <a:lnSpc>
                <a:spcPct val="150000"/>
              </a:lnSpc>
              <a:spcBef>
                <a:spcPts val="640"/>
              </a:spcBef>
              <a:spcAft>
                <a:spcPts val="0"/>
              </a:spcAft>
              <a:buSzPts val="3200"/>
              <a:buFont typeface="Arial"/>
              <a:buChar char="•"/>
              <a:defRPr sz="2000"/>
            </a:lvl1pPr>
            <a:lvl2pPr marL="914400" lvl="1" indent="-406400" algn="l">
              <a:lnSpc>
                <a:spcPct val="150000"/>
              </a:lnSpc>
              <a:spcBef>
                <a:spcPts val="560"/>
              </a:spcBef>
              <a:spcAft>
                <a:spcPts val="0"/>
              </a:spcAft>
              <a:buSzPts val="2800"/>
              <a:buFont typeface="Arial"/>
              <a:buChar char="•"/>
              <a:defRPr sz="2000"/>
            </a:lvl2pPr>
            <a:lvl3pPr marL="1371600" lvl="2" indent="-381000" algn="l">
              <a:lnSpc>
                <a:spcPct val="150000"/>
              </a:lnSpc>
              <a:spcBef>
                <a:spcPts val="480"/>
              </a:spcBef>
              <a:spcAft>
                <a:spcPts val="0"/>
              </a:spcAft>
              <a:buSzPts val="2400"/>
              <a:buFont typeface="Arial"/>
              <a:buChar char="•"/>
              <a:defRPr sz="2000"/>
            </a:lvl3pPr>
            <a:lvl4pPr marL="1828800" lvl="3" indent="-355600" algn="l">
              <a:lnSpc>
                <a:spcPct val="150000"/>
              </a:lnSpc>
              <a:spcBef>
                <a:spcPts val="400"/>
              </a:spcBef>
              <a:spcAft>
                <a:spcPts val="0"/>
              </a:spcAft>
              <a:buSzPts val="2000"/>
              <a:buFont typeface="Arial"/>
              <a:buChar char="•"/>
              <a:defRPr sz="2000"/>
            </a:lvl4pPr>
            <a:lvl5pPr marL="2286000" lvl="4" indent="-355600" algn="l">
              <a:lnSpc>
                <a:spcPct val="150000"/>
              </a:lnSpc>
              <a:spcBef>
                <a:spcPts val="400"/>
              </a:spcBef>
              <a:spcAft>
                <a:spcPts val="0"/>
              </a:spcAft>
              <a:buSzPts val="2000"/>
              <a:buFont typeface="Arial"/>
              <a:buChar char="•"/>
              <a:defRPr sz="2000"/>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38" name="Google Shape;38;p6"/>
          <p:cNvSpPr txBox="1">
            <a:spLocks noGrp="1"/>
          </p:cNvSpPr>
          <p:nvPr>
            <p:ph type="title"/>
          </p:nvPr>
        </p:nvSpPr>
        <p:spPr>
          <a:xfrm>
            <a:off x="3423275" y="402750"/>
            <a:ext cx="8311200" cy="787200"/>
          </a:xfrm>
          <a:prstGeom prst="rect">
            <a:avLst/>
          </a:prstGeom>
        </p:spPr>
        <p:txBody>
          <a:bodyPr spcFirstLastPara="1" wrap="square" lIns="91425" tIns="45700" rIns="91425" bIns="45700" anchor="t" anchorCtr="0">
            <a:normAutofit/>
          </a:bodyPr>
          <a:lstStyle>
            <a:lvl1pPr lvl="0" algn="l">
              <a:spcBef>
                <a:spcPts val="0"/>
              </a:spcBef>
              <a:spcAft>
                <a:spcPts val="0"/>
              </a:spcAft>
              <a:buClr>
                <a:schemeClr val="lt1"/>
              </a:buClr>
              <a:buSzPts val="4100"/>
              <a:buFont typeface="Montserrat SemiBold"/>
              <a:buNone/>
              <a:defRPr sz="4100">
                <a:solidFill>
                  <a:schemeClr val="lt1"/>
                </a:solidFill>
                <a:latin typeface="Montserrat SemiBold"/>
                <a:ea typeface="Montserrat SemiBold"/>
                <a:cs typeface="Montserrat SemiBold"/>
                <a:sym typeface="Montserrat Semi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ark Teal Header">
  <p:cSld name="3_Custom Layout">
    <p:spTree>
      <p:nvGrpSpPr>
        <p:cNvPr id="1" name="Shape 39"/>
        <p:cNvGrpSpPr/>
        <p:nvPr/>
      </p:nvGrpSpPr>
      <p:grpSpPr>
        <a:xfrm>
          <a:off x="0" y="0"/>
          <a:ext cx="0" cy="0"/>
          <a:chOff x="0" y="0"/>
          <a:chExt cx="0" cy="0"/>
        </a:xfrm>
      </p:grpSpPr>
      <p:sp>
        <p:nvSpPr>
          <p:cNvPr id="40" name="Google Shape;40;p7"/>
          <p:cNvSpPr/>
          <p:nvPr/>
        </p:nvSpPr>
        <p:spPr>
          <a:xfrm>
            <a:off x="0" y="1"/>
            <a:ext cx="12192000" cy="1477800"/>
          </a:xfrm>
          <a:prstGeom prst="rect">
            <a:avLst/>
          </a:prstGeom>
          <a:solidFill>
            <a:srgbClr val="417C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41" name="Google Shape;41;p7"/>
          <p:cNvSpPr txBox="1">
            <a:spLocks noGrp="1"/>
          </p:cNvSpPr>
          <p:nvPr>
            <p:ph type="body" idx="1"/>
          </p:nvPr>
        </p:nvSpPr>
        <p:spPr>
          <a:xfrm>
            <a:off x="439839" y="1754372"/>
            <a:ext cx="11329200" cy="4602000"/>
          </a:xfrm>
          <a:prstGeom prst="rect">
            <a:avLst/>
          </a:prstGeom>
          <a:noFill/>
          <a:ln>
            <a:noFill/>
          </a:ln>
        </p:spPr>
        <p:txBody>
          <a:bodyPr spcFirstLastPara="1" wrap="square" lIns="91425" tIns="45700" rIns="91425" bIns="45700" anchor="t" anchorCtr="0">
            <a:normAutofit/>
          </a:bodyPr>
          <a:lstStyle>
            <a:lvl1pPr marL="457200" lvl="0" indent="-431800" algn="l" rtl="0">
              <a:lnSpc>
                <a:spcPct val="150000"/>
              </a:lnSpc>
              <a:spcBef>
                <a:spcPts val="640"/>
              </a:spcBef>
              <a:spcAft>
                <a:spcPts val="0"/>
              </a:spcAft>
              <a:buSzPts val="3200"/>
              <a:buFont typeface="Arial"/>
              <a:buChar char="•"/>
              <a:defRPr sz="2000"/>
            </a:lvl1pPr>
            <a:lvl2pPr marL="914400" lvl="1" indent="-406400" algn="l" rtl="0">
              <a:lnSpc>
                <a:spcPct val="150000"/>
              </a:lnSpc>
              <a:spcBef>
                <a:spcPts val="560"/>
              </a:spcBef>
              <a:spcAft>
                <a:spcPts val="0"/>
              </a:spcAft>
              <a:buSzPts val="2800"/>
              <a:buFont typeface="Arial"/>
              <a:buChar char="•"/>
              <a:defRPr sz="2000"/>
            </a:lvl2pPr>
            <a:lvl3pPr marL="1371600" lvl="2" indent="-381000" algn="l" rtl="0">
              <a:lnSpc>
                <a:spcPct val="150000"/>
              </a:lnSpc>
              <a:spcBef>
                <a:spcPts val="480"/>
              </a:spcBef>
              <a:spcAft>
                <a:spcPts val="0"/>
              </a:spcAft>
              <a:buSzPts val="2400"/>
              <a:buFont typeface="Arial"/>
              <a:buChar char="•"/>
              <a:defRPr sz="2000"/>
            </a:lvl3pPr>
            <a:lvl4pPr marL="1828800" lvl="3" indent="-355600" algn="l" rtl="0">
              <a:lnSpc>
                <a:spcPct val="150000"/>
              </a:lnSpc>
              <a:spcBef>
                <a:spcPts val="400"/>
              </a:spcBef>
              <a:spcAft>
                <a:spcPts val="0"/>
              </a:spcAft>
              <a:buSzPts val="2000"/>
              <a:buFont typeface="Arial"/>
              <a:buChar char="•"/>
              <a:defRPr sz="2000"/>
            </a:lvl4pPr>
            <a:lvl5pPr marL="2286000" lvl="4" indent="-355600" algn="l" rtl="0">
              <a:lnSpc>
                <a:spcPct val="150000"/>
              </a:lnSpc>
              <a:spcBef>
                <a:spcPts val="400"/>
              </a:spcBef>
              <a:spcAft>
                <a:spcPts val="0"/>
              </a:spcAft>
              <a:buSzPts val="2000"/>
              <a:buFont typeface="Arial"/>
              <a:buChar char="•"/>
              <a:defRPr sz="2000"/>
            </a:lvl5pPr>
            <a:lvl6pPr marL="2743200" lvl="5" indent="-355600" algn="l" rtl="0">
              <a:lnSpc>
                <a:spcPct val="100000"/>
              </a:lnSpc>
              <a:spcBef>
                <a:spcPts val="400"/>
              </a:spcBef>
              <a:spcAft>
                <a:spcPts val="0"/>
              </a:spcAft>
              <a:buSzPts val="2000"/>
              <a:buChar char="•"/>
              <a:defRPr/>
            </a:lvl6pPr>
            <a:lvl7pPr marL="3200400" lvl="6" indent="-355600" algn="l" rtl="0">
              <a:lnSpc>
                <a:spcPct val="100000"/>
              </a:lnSpc>
              <a:spcBef>
                <a:spcPts val="400"/>
              </a:spcBef>
              <a:spcAft>
                <a:spcPts val="0"/>
              </a:spcAft>
              <a:buSzPts val="2000"/>
              <a:buChar char="•"/>
              <a:defRPr/>
            </a:lvl7pPr>
            <a:lvl8pPr marL="3657600" lvl="7" indent="-355600" algn="l" rtl="0">
              <a:lnSpc>
                <a:spcPct val="100000"/>
              </a:lnSpc>
              <a:spcBef>
                <a:spcPts val="400"/>
              </a:spcBef>
              <a:spcAft>
                <a:spcPts val="0"/>
              </a:spcAft>
              <a:buSzPts val="2000"/>
              <a:buChar char="•"/>
              <a:defRPr/>
            </a:lvl8pPr>
            <a:lvl9pPr marL="4114800" lvl="8" indent="-355600" algn="l" rtl="0">
              <a:lnSpc>
                <a:spcPct val="100000"/>
              </a:lnSpc>
              <a:spcBef>
                <a:spcPts val="400"/>
              </a:spcBef>
              <a:spcAft>
                <a:spcPts val="0"/>
              </a:spcAft>
              <a:buSzPts val="2000"/>
              <a:buChar char="•"/>
              <a:defRPr/>
            </a:lvl9pPr>
          </a:lstStyle>
          <a:p>
            <a:endParaRPr/>
          </a:p>
        </p:txBody>
      </p:sp>
      <p:sp>
        <p:nvSpPr>
          <p:cNvPr id="42" name="Google Shape;42;p7"/>
          <p:cNvSpPr txBox="1">
            <a:spLocks noGrp="1"/>
          </p:cNvSpPr>
          <p:nvPr>
            <p:ph type="title"/>
          </p:nvPr>
        </p:nvSpPr>
        <p:spPr>
          <a:xfrm>
            <a:off x="492225" y="402750"/>
            <a:ext cx="11242200" cy="787200"/>
          </a:xfrm>
          <a:prstGeom prst="rect">
            <a:avLst/>
          </a:prstGeom>
        </p:spPr>
        <p:txBody>
          <a:bodyPr spcFirstLastPara="1" wrap="square" lIns="91425" tIns="45700" rIns="91425" bIns="45700" anchor="t" anchorCtr="0">
            <a:normAutofit/>
          </a:bodyPr>
          <a:lstStyle>
            <a:lvl1pPr lvl="0" rtl="0">
              <a:spcBef>
                <a:spcPts val="0"/>
              </a:spcBef>
              <a:spcAft>
                <a:spcPts val="0"/>
              </a:spcAft>
              <a:buClr>
                <a:schemeClr val="lt1"/>
              </a:buClr>
              <a:buSzPts val="4100"/>
              <a:buFont typeface="Montserrat SemiBold"/>
              <a:buNone/>
              <a:defRPr sz="4100">
                <a:solidFill>
                  <a:schemeClr val="lt1"/>
                </a:solidFill>
                <a:latin typeface="Montserrat SemiBold"/>
                <a:ea typeface="Montserrat SemiBold"/>
                <a:cs typeface="Montserrat SemiBold"/>
                <a:sym typeface="Montserrat SemiBold"/>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mage">
  <p:cSld name="Quote">
    <p:spTree>
      <p:nvGrpSpPr>
        <p:cNvPr id="1" name="Shape 48"/>
        <p:cNvGrpSpPr/>
        <p:nvPr/>
      </p:nvGrpSpPr>
      <p:grpSpPr>
        <a:xfrm>
          <a:off x="0" y="0"/>
          <a:ext cx="0" cy="0"/>
          <a:chOff x="0" y="0"/>
          <a:chExt cx="0" cy="0"/>
        </a:xfrm>
      </p:grpSpPr>
      <p:sp>
        <p:nvSpPr>
          <p:cNvPr id="49" name="Google Shape;49;p9"/>
          <p:cNvSpPr/>
          <p:nvPr/>
        </p:nvSpPr>
        <p:spPr>
          <a:xfrm>
            <a:off x="0" y="0"/>
            <a:ext cx="12192000" cy="6858000"/>
          </a:xfrm>
          <a:prstGeom prst="rect">
            <a:avLst/>
          </a:prstGeom>
          <a:solidFill>
            <a:srgbClr val="417C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50" name="Google Shape;50;p9"/>
          <p:cNvSpPr>
            <a:spLocks noGrp="1"/>
          </p:cNvSpPr>
          <p:nvPr>
            <p:ph type="pic" idx="2"/>
          </p:nvPr>
        </p:nvSpPr>
        <p:spPr>
          <a:xfrm>
            <a:off x="0" y="0"/>
            <a:ext cx="12192000" cy="6932613"/>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mage">
  <p:cSld name="Custom Layout">
    <p:spTree>
      <p:nvGrpSpPr>
        <p:cNvPr id="1" name="Shape 65"/>
        <p:cNvGrpSpPr/>
        <p:nvPr/>
      </p:nvGrpSpPr>
      <p:grpSpPr>
        <a:xfrm>
          <a:off x="0" y="0"/>
          <a:ext cx="0" cy="0"/>
          <a:chOff x="0" y="0"/>
          <a:chExt cx="0" cy="0"/>
        </a:xfrm>
      </p:grpSpPr>
      <p:sp>
        <p:nvSpPr>
          <p:cNvPr id="66" name="Google Shape;66;p12"/>
          <p:cNvSpPr>
            <a:spLocks noGrp="1"/>
          </p:cNvSpPr>
          <p:nvPr>
            <p:ph type="pic" idx="2"/>
          </p:nvPr>
        </p:nvSpPr>
        <p:spPr>
          <a:xfrm>
            <a:off x="0" y="0"/>
            <a:ext cx="12192000" cy="6858000"/>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White">
  <p:cSld name="29_Custom Layout">
    <p:spTree>
      <p:nvGrpSpPr>
        <p:cNvPr id="1" name="Shape 82"/>
        <p:cNvGrpSpPr/>
        <p:nvPr/>
      </p:nvGrpSpPr>
      <p:grpSpPr>
        <a:xfrm>
          <a:off x="0" y="0"/>
          <a:ext cx="0" cy="0"/>
          <a:chOff x="0" y="0"/>
          <a:chExt cx="0" cy="0"/>
        </a:xfrm>
      </p:grpSpPr>
      <p:pic>
        <p:nvPicPr>
          <p:cNvPr id="83" name="Google Shape;83;p18"/>
          <p:cNvPicPr preferRelativeResize="0"/>
          <p:nvPr/>
        </p:nvPicPr>
        <p:blipFill>
          <a:blip r:embed="rId2">
            <a:alphaModFix amt="52999"/>
          </a:blip>
          <a:stretch>
            <a:fillRect/>
          </a:stretch>
        </p:blipFill>
        <p:spPr>
          <a:xfrm>
            <a:off x="7988599" y="5848600"/>
            <a:ext cx="3898600" cy="6933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 One Team" type="tx">
  <p:cSld name="1_Title - One Team">
    <p:spTree>
      <p:nvGrpSpPr>
        <p:cNvPr id="1" name="Shape 18"/>
        <p:cNvGrpSpPr/>
        <p:nvPr/>
      </p:nvGrpSpPr>
      <p:grpSpPr>
        <a:xfrm>
          <a:off x="0" y="0"/>
          <a:ext cx="0" cy="0"/>
          <a:chOff x="0" y="0"/>
          <a:chExt cx="0" cy="0"/>
        </a:xfrm>
      </p:grpSpPr>
      <p:sp>
        <p:nvSpPr>
          <p:cNvPr id="19" name="Google Shape;19;p29"/>
          <p:cNvSpPr txBox="1">
            <a:spLocks noGrp="1"/>
          </p:cNvSpPr>
          <p:nvPr>
            <p:ph type="title"/>
          </p:nvPr>
        </p:nvSpPr>
        <p:spPr>
          <a:xfrm>
            <a:off x="2543094" y="2702321"/>
            <a:ext cx="7358063" cy="2321720"/>
          </a:xfrm>
          <a:prstGeom prst="rect">
            <a:avLst/>
          </a:prstGeom>
          <a:noFill/>
          <a:ln>
            <a:noFill/>
          </a:ln>
        </p:spPr>
        <p:txBody>
          <a:bodyPr spcFirstLastPara="1" wrap="square" lIns="71425" tIns="71425" rIns="71425" bIns="71425" anchor="ctr" anchorCtr="0">
            <a:normAutofit/>
          </a:bodyPr>
          <a:lstStyle>
            <a:lvl1pPr lvl="0" algn="ctr">
              <a:lnSpc>
                <a:spcPct val="100000"/>
              </a:lnSpc>
              <a:spcBef>
                <a:spcPts val="0"/>
              </a:spcBef>
              <a:spcAft>
                <a:spcPts val="0"/>
              </a:spcAft>
              <a:buClr>
                <a:srgbClr val="326867"/>
              </a:buClr>
              <a:buSzPts val="1800"/>
              <a:buNone/>
              <a:defRPr/>
            </a:lvl1pPr>
            <a:lvl2pPr lvl="1" algn="ctr">
              <a:lnSpc>
                <a:spcPct val="100000"/>
              </a:lnSpc>
              <a:spcBef>
                <a:spcPts val="0"/>
              </a:spcBef>
              <a:spcAft>
                <a:spcPts val="0"/>
              </a:spcAft>
              <a:buClr>
                <a:srgbClr val="326867"/>
              </a:buClr>
              <a:buSzPts val="1800"/>
              <a:buNone/>
              <a:defRPr/>
            </a:lvl2pPr>
            <a:lvl3pPr lvl="2" algn="ctr">
              <a:lnSpc>
                <a:spcPct val="100000"/>
              </a:lnSpc>
              <a:spcBef>
                <a:spcPts val="0"/>
              </a:spcBef>
              <a:spcAft>
                <a:spcPts val="0"/>
              </a:spcAft>
              <a:buClr>
                <a:srgbClr val="326867"/>
              </a:buClr>
              <a:buSzPts val="1800"/>
              <a:buNone/>
              <a:defRPr/>
            </a:lvl3pPr>
            <a:lvl4pPr lvl="3" algn="ctr">
              <a:lnSpc>
                <a:spcPct val="100000"/>
              </a:lnSpc>
              <a:spcBef>
                <a:spcPts val="0"/>
              </a:spcBef>
              <a:spcAft>
                <a:spcPts val="0"/>
              </a:spcAft>
              <a:buClr>
                <a:srgbClr val="326867"/>
              </a:buClr>
              <a:buSzPts val="1800"/>
              <a:buNone/>
              <a:defRPr/>
            </a:lvl4pPr>
            <a:lvl5pPr lvl="4" algn="ctr">
              <a:lnSpc>
                <a:spcPct val="100000"/>
              </a:lnSpc>
              <a:spcBef>
                <a:spcPts val="0"/>
              </a:spcBef>
              <a:spcAft>
                <a:spcPts val="0"/>
              </a:spcAft>
              <a:buClr>
                <a:srgbClr val="326867"/>
              </a:buClr>
              <a:buSzPts val="1800"/>
              <a:buNone/>
              <a:defRPr/>
            </a:lvl5pPr>
            <a:lvl6pPr lvl="5" algn="ctr">
              <a:lnSpc>
                <a:spcPct val="100000"/>
              </a:lnSpc>
              <a:spcBef>
                <a:spcPts val="0"/>
              </a:spcBef>
              <a:spcAft>
                <a:spcPts val="0"/>
              </a:spcAft>
              <a:buClr>
                <a:srgbClr val="326867"/>
              </a:buClr>
              <a:buSzPts val="1800"/>
              <a:buNone/>
              <a:defRPr/>
            </a:lvl6pPr>
            <a:lvl7pPr lvl="6" algn="ctr">
              <a:lnSpc>
                <a:spcPct val="100000"/>
              </a:lnSpc>
              <a:spcBef>
                <a:spcPts val="0"/>
              </a:spcBef>
              <a:spcAft>
                <a:spcPts val="0"/>
              </a:spcAft>
              <a:buClr>
                <a:srgbClr val="326867"/>
              </a:buClr>
              <a:buSzPts val="1800"/>
              <a:buNone/>
              <a:defRPr/>
            </a:lvl7pPr>
            <a:lvl8pPr lvl="7" algn="ctr">
              <a:lnSpc>
                <a:spcPct val="100000"/>
              </a:lnSpc>
              <a:spcBef>
                <a:spcPts val="0"/>
              </a:spcBef>
              <a:spcAft>
                <a:spcPts val="0"/>
              </a:spcAft>
              <a:buClr>
                <a:srgbClr val="326867"/>
              </a:buClr>
              <a:buSzPts val="1800"/>
              <a:buNone/>
              <a:defRPr/>
            </a:lvl8pPr>
            <a:lvl9pPr lvl="8" algn="ctr">
              <a:lnSpc>
                <a:spcPct val="100000"/>
              </a:lnSpc>
              <a:spcBef>
                <a:spcPts val="0"/>
              </a:spcBef>
              <a:spcAft>
                <a:spcPts val="0"/>
              </a:spcAft>
              <a:buClr>
                <a:srgbClr val="326867"/>
              </a:buClr>
              <a:buSzPts val="1800"/>
              <a:buNone/>
              <a:defRPr/>
            </a:lvl9pPr>
          </a:lstStyle>
          <a:p>
            <a:endParaRPr/>
          </a:p>
        </p:txBody>
      </p:sp>
      <p:sp>
        <p:nvSpPr>
          <p:cNvPr id="20" name="Google Shape;20;p29"/>
          <p:cNvSpPr txBox="1">
            <a:spLocks noGrp="1"/>
          </p:cNvSpPr>
          <p:nvPr>
            <p:ph type="sldNum" idx="12"/>
          </p:nvPr>
        </p:nvSpPr>
        <p:spPr>
          <a:xfrm>
            <a:off x="9988716" y="6305550"/>
            <a:ext cx="342570" cy="338196"/>
          </a:xfrm>
          <a:prstGeom prst="rect">
            <a:avLst/>
          </a:prstGeom>
          <a:noFill/>
          <a:ln>
            <a:noFill/>
          </a:ln>
        </p:spPr>
        <p:txBody>
          <a:bodyPr spcFirstLastPara="1" wrap="square" lIns="91400" tIns="91400" rIns="91400" bIns="91400" anchor="t" anchorCtr="0">
            <a:spAutoFit/>
          </a:bodyPr>
          <a:lstStyle>
            <a:lvl1pPr marL="0" marR="0" lvl="0" indent="0" algn="ctr">
              <a:spcBef>
                <a:spcPts val="0"/>
              </a:spcBef>
              <a:buNone/>
              <a:defRPr sz="997">
                <a:solidFill>
                  <a:srgbClr val="000000"/>
                </a:solidFill>
                <a:latin typeface="Helvetica Neue"/>
                <a:ea typeface="Helvetica Neue"/>
                <a:cs typeface="Helvetica Neue"/>
                <a:sym typeface="Helvetica Neue"/>
              </a:defRPr>
            </a:lvl1pPr>
            <a:lvl2pPr marL="0" marR="0" lvl="1" indent="0" algn="ctr">
              <a:spcBef>
                <a:spcPts val="0"/>
              </a:spcBef>
              <a:buNone/>
              <a:defRPr sz="997">
                <a:solidFill>
                  <a:srgbClr val="000000"/>
                </a:solidFill>
                <a:latin typeface="Helvetica Neue"/>
                <a:ea typeface="Helvetica Neue"/>
                <a:cs typeface="Helvetica Neue"/>
                <a:sym typeface="Helvetica Neue"/>
              </a:defRPr>
            </a:lvl2pPr>
            <a:lvl3pPr marL="0" marR="0" lvl="2" indent="0" algn="ctr">
              <a:spcBef>
                <a:spcPts val="0"/>
              </a:spcBef>
              <a:buNone/>
              <a:defRPr sz="997">
                <a:solidFill>
                  <a:srgbClr val="000000"/>
                </a:solidFill>
                <a:latin typeface="Helvetica Neue"/>
                <a:ea typeface="Helvetica Neue"/>
                <a:cs typeface="Helvetica Neue"/>
                <a:sym typeface="Helvetica Neue"/>
              </a:defRPr>
            </a:lvl3pPr>
            <a:lvl4pPr marL="0" marR="0" lvl="3" indent="0" algn="ctr">
              <a:spcBef>
                <a:spcPts val="0"/>
              </a:spcBef>
              <a:buNone/>
              <a:defRPr sz="997">
                <a:solidFill>
                  <a:srgbClr val="000000"/>
                </a:solidFill>
                <a:latin typeface="Helvetica Neue"/>
                <a:ea typeface="Helvetica Neue"/>
                <a:cs typeface="Helvetica Neue"/>
                <a:sym typeface="Helvetica Neue"/>
              </a:defRPr>
            </a:lvl4pPr>
            <a:lvl5pPr marL="0" marR="0" lvl="4" indent="0" algn="ctr">
              <a:spcBef>
                <a:spcPts val="0"/>
              </a:spcBef>
              <a:buNone/>
              <a:defRPr sz="997">
                <a:solidFill>
                  <a:srgbClr val="000000"/>
                </a:solidFill>
                <a:latin typeface="Helvetica Neue"/>
                <a:ea typeface="Helvetica Neue"/>
                <a:cs typeface="Helvetica Neue"/>
                <a:sym typeface="Helvetica Neue"/>
              </a:defRPr>
            </a:lvl5pPr>
            <a:lvl6pPr marL="0" marR="0" lvl="5" indent="0" algn="ctr">
              <a:spcBef>
                <a:spcPts val="0"/>
              </a:spcBef>
              <a:buNone/>
              <a:defRPr sz="997">
                <a:solidFill>
                  <a:srgbClr val="000000"/>
                </a:solidFill>
                <a:latin typeface="Helvetica Neue"/>
                <a:ea typeface="Helvetica Neue"/>
                <a:cs typeface="Helvetica Neue"/>
                <a:sym typeface="Helvetica Neue"/>
              </a:defRPr>
            </a:lvl6pPr>
            <a:lvl7pPr marL="0" marR="0" lvl="6" indent="0" algn="ctr">
              <a:spcBef>
                <a:spcPts val="0"/>
              </a:spcBef>
              <a:buNone/>
              <a:defRPr sz="997">
                <a:solidFill>
                  <a:srgbClr val="000000"/>
                </a:solidFill>
                <a:latin typeface="Helvetica Neue"/>
                <a:ea typeface="Helvetica Neue"/>
                <a:cs typeface="Helvetica Neue"/>
                <a:sym typeface="Helvetica Neue"/>
              </a:defRPr>
            </a:lvl7pPr>
            <a:lvl8pPr marL="0" marR="0" lvl="7" indent="0" algn="ctr">
              <a:spcBef>
                <a:spcPts val="0"/>
              </a:spcBef>
              <a:buNone/>
              <a:defRPr sz="997">
                <a:solidFill>
                  <a:srgbClr val="000000"/>
                </a:solidFill>
                <a:latin typeface="Helvetica Neue"/>
                <a:ea typeface="Helvetica Neue"/>
                <a:cs typeface="Helvetica Neue"/>
                <a:sym typeface="Helvetica Neue"/>
              </a:defRPr>
            </a:lvl8pPr>
            <a:lvl9pPr marL="0" marR="0" lvl="8" indent="0" algn="ctr">
              <a:spcBef>
                <a:spcPts val="0"/>
              </a:spcBef>
              <a:buNone/>
              <a:defRPr sz="997">
                <a:solidFill>
                  <a:srgbClr val="000000"/>
                </a:solidFill>
                <a:latin typeface="Helvetica Neue"/>
                <a:ea typeface="Helvetica Neue"/>
                <a:cs typeface="Helvetica Neue"/>
                <a:sym typeface="Helvetica Neu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593414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0" y="0"/>
            <a:ext cx="12192000" cy="6858000"/>
          </a:xfrm>
          <a:prstGeom prst="rect">
            <a:avLst/>
          </a:prstGeom>
          <a:no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Montserrat Medium"/>
              <a:buNone/>
              <a:defRPr sz="4400" b="0" i="0" u="none" strike="noStrike" cap="none">
                <a:solidFill>
                  <a:schemeClr val="dk1"/>
                </a:solidFill>
                <a:latin typeface="Montserrat Medium"/>
                <a:ea typeface="Montserrat Medium"/>
                <a:cs typeface="Montserrat Medium"/>
                <a:sym typeface="Montserrat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Montserrat Medium"/>
                <a:ea typeface="Montserrat Medium"/>
                <a:cs typeface="Montserrat Medium"/>
                <a:sym typeface="Montserrat Medium"/>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tserrat Medium"/>
                <a:ea typeface="Montserrat Medium"/>
                <a:cs typeface="Montserrat Medium"/>
                <a:sym typeface="Montserrat Medium"/>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tserrat Medium"/>
                <a:ea typeface="Montserrat Medium"/>
                <a:cs typeface="Montserrat Medium"/>
                <a:sym typeface="Montserrat Medium"/>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tserrat Medium"/>
                <a:ea typeface="Montserrat Medium"/>
                <a:cs typeface="Montserrat Medium"/>
                <a:sym typeface="Montserrat Medium"/>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tserrat Medium"/>
                <a:ea typeface="Montserrat Medium"/>
                <a:cs typeface="Montserrat Medium"/>
                <a:sym typeface="Montserrat Medium"/>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Montserrat Medium"/>
                <a:ea typeface="Montserrat Medium"/>
                <a:cs typeface="Montserrat Medium"/>
                <a:sym typeface="Montserrat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Montserrat Medium"/>
                <a:ea typeface="Montserrat Medium"/>
                <a:cs typeface="Montserrat Medium"/>
                <a:sym typeface="Montserrat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US"/>
              <a:t>Copyright FairSplit.com, Inc. 2026</a:t>
            </a:r>
            <a:endParaRPr/>
          </a:p>
        </p:txBody>
      </p:sp>
      <p:sp>
        <p:nvSpPr>
          <p:cNvPr id="15" name="Google Shape;15;p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Montserrat Medium"/>
                <a:ea typeface="Montserrat Medium"/>
                <a:cs typeface="Montserrat Medium"/>
                <a:sym typeface="Montserrat Medium"/>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Montserrat Medium"/>
                <a:ea typeface="Montserrat Medium"/>
                <a:cs typeface="Montserrat Medium"/>
                <a:sym typeface="Montserrat Medium"/>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Montserrat Medium"/>
                <a:ea typeface="Montserrat Medium"/>
                <a:cs typeface="Montserrat Medium"/>
                <a:sym typeface="Montserrat Medium"/>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Montserrat Medium"/>
                <a:ea typeface="Montserrat Medium"/>
                <a:cs typeface="Montserrat Medium"/>
                <a:sym typeface="Montserrat Medium"/>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Montserrat Medium"/>
                <a:ea typeface="Montserrat Medium"/>
                <a:cs typeface="Montserrat Medium"/>
                <a:sym typeface="Montserrat Medium"/>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Montserrat Medium"/>
                <a:ea typeface="Montserrat Medium"/>
                <a:cs typeface="Montserrat Medium"/>
                <a:sym typeface="Montserrat Medium"/>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Montserrat Medium"/>
                <a:ea typeface="Montserrat Medium"/>
                <a:cs typeface="Montserrat Medium"/>
                <a:sym typeface="Montserrat Medium"/>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Montserrat Medium"/>
                <a:ea typeface="Montserrat Medium"/>
                <a:cs typeface="Montserrat Medium"/>
                <a:sym typeface="Montserrat Medium"/>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Montserrat Medium"/>
                <a:ea typeface="Montserrat Medium"/>
                <a:cs typeface="Montserrat Medium"/>
                <a:sym typeface="Montserrat Medium"/>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5" r:id="rId3"/>
    <p:sldLayoutId id="2147483658" r:id="rId4"/>
    <p:sldLayoutId id="2147483664" r:id="rId5"/>
    <p:sldLayoutId id="2147483667" r:id="rId6"/>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slide" Target="slide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fairsplit.com/plp/nadp/" TargetMode="External"/><Relationship Id="rId2" Type="http://schemas.openxmlformats.org/officeDocument/2006/relationships/hyperlink" Target="mailto:David@FairSplit.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fairsplit.com/plp/nadp/" TargetMode="External"/><Relationship Id="rId2" Type="http://schemas.openxmlformats.org/officeDocument/2006/relationships/hyperlink" Target="https://www.fairsplit.com/co-brand/"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DF752E-61D1-438C-DC8D-6249EE69362C}"/>
              </a:ext>
            </a:extLst>
          </p:cNvPr>
          <p:cNvSpPr txBox="1"/>
          <p:nvPr/>
        </p:nvSpPr>
        <p:spPr>
          <a:xfrm>
            <a:off x="1699846" y="3282461"/>
            <a:ext cx="9226062" cy="2308324"/>
          </a:xfrm>
          <a:prstGeom prst="rect">
            <a:avLst/>
          </a:prstGeom>
          <a:noFill/>
        </p:spPr>
        <p:txBody>
          <a:bodyPr wrap="square" rtlCol="0">
            <a:spAutoFit/>
          </a:bodyPr>
          <a:lstStyle/>
          <a:p>
            <a:r>
              <a:rPr lang="en-US" sz="4800" dirty="0">
                <a:solidFill>
                  <a:schemeClr val="accent1">
                    <a:lumMod val="75000"/>
                  </a:schemeClr>
                </a:solidFill>
              </a:rPr>
              <a:t>Using FairSplit to Modernize How Divorcing Couples Deal with and Divide Personal Property</a:t>
            </a:r>
          </a:p>
        </p:txBody>
      </p:sp>
      <p:pic>
        <p:nvPicPr>
          <p:cNvPr id="4" name="Picture 3">
            <a:extLst>
              <a:ext uri="{FF2B5EF4-FFF2-40B4-BE49-F238E27FC236}">
                <a16:creationId xmlns:a16="http://schemas.microsoft.com/office/drawing/2014/main" id="{AAA13AAE-12BA-A30C-FDCC-7A24B9CBFE16}"/>
              </a:ext>
            </a:extLst>
          </p:cNvPr>
          <p:cNvPicPr>
            <a:picLocks noChangeAspect="1"/>
          </p:cNvPicPr>
          <p:nvPr/>
        </p:nvPicPr>
        <p:blipFill>
          <a:blip r:embed="rId2"/>
          <a:stretch>
            <a:fillRect/>
          </a:stretch>
        </p:blipFill>
        <p:spPr>
          <a:xfrm>
            <a:off x="6642604" y="707710"/>
            <a:ext cx="4283304" cy="862006"/>
          </a:xfrm>
          <a:prstGeom prst="rect">
            <a:avLst/>
          </a:prstGeom>
        </p:spPr>
      </p:pic>
      <p:pic>
        <p:nvPicPr>
          <p:cNvPr id="7" name="Picture 6">
            <a:extLst>
              <a:ext uri="{FF2B5EF4-FFF2-40B4-BE49-F238E27FC236}">
                <a16:creationId xmlns:a16="http://schemas.microsoft.com/office/drawing/2014/main" id="{901C1FAA-D320-70D2-3975-C08A77BC1F7C}"/>
              </a:ext>
            </a:extLst>
          </p:cNvPr>
          <p:cNvPicPr>
            <a:picLocks noChangeAspect="1"/>
          </p:cNvPicPr>
          <p:nvPr/>
        </p:nvPicPr>
        <p:blipFill>
          <a:blip r:embed="rId3"/>
          <a:stretch>
            <a:fillRect/>
          </a:stretch>
        </p:blipFill>
        <p:spPr>
          <a:xfrm>
            <a:off x="771526" y="493463"/>
            <a:ext cx="4445244" cy="1208725"/>
          </a:xfrm>
          <a:prstGeom prst="rect">
            <a:avLst/>
          </a:prstGeom>
        </p:spPr>
      </p:pic>
    </p:spTree>
    <p:extLst>
      <p:ext uri="{BB962C8B-B14F-4D97-AF65-F5344CB8AC3E}">
        <p14:creationId xmlns:p14="http://schemas.microsoft.com/office/powerpoint/2010/main" val="2957932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FF24AE-3F10-4909-D828-A2A4AC35497A}"/>
              </a:ext>
            </a:extLst>
          </p:cNvPr>
          <p:cNvSpPr>
            <a:spLocks noGrp="1"/>
          </p:cNvSpPr>
          <p:nvPr>
            <p:ph type="body" idx="1"/>
          </p:nvPr>
        </p:nvSpPr>
        <p:spPr>
          <a:xfrm>
            <a:off x="5345722" y="1613695"/>
            <a:ext cx="6060832" cy="4602000"/>
          </a:xfrm>
        </p:spPr>
        <p:txBody>
          <a:bodyPr/>
          <a:lstStyle/>
          <a:p>
            <a:pPr marL="25400" indent="0">
              <a:buNone/>
            </a:pPr>
            <a:r>
              <a:rPr lang="en-US" sz="2400" dirty="0">
                <a:solidFill>
                  <a:schemeClr val="tx1">
                    <a:lumMod val="50000"/>
                  </a:schemeClr>
                </a:solidFill>
              </a:rPr>
              <a:t>All can be invited with different permissions:  the divorcing parties, attorneys, mediator,  move managers,  to streamline the overall settlement with everyone seeing the same thing in real time.</a:t>
            </a:r>
          </a:p>
          <a:p>
            <a:endParaRPr lang="en-US" dirty="0"/>
          </a:p>
        </p:txBody>
      </p:sp>
      <p:sp>
        <p:nvSpPr>
          <p:cNvPr id="3" name="Title 2">
            <a:extLst>
              <a:ext uri="{FF2B5EF4-FFF2-40B4-BE49-F238E27FC236}">
                <a16:creationId xmlns:a16="http://schemas.microsoft.com/office/drawing/2014/main" id="{B25317E6-B73B-D805-91CE-859326A42CAA}"/>
              </a:ext>
            </a:extLst>
          </p:cNvPr>
          <p:cNvSpPr>
            <a:spLocks noGrp="1"/>
          </p:cNvSpPr>
          <p:nvPr>
            <p:ph type="title"/>
          </p:nvPr>
        </p:nvSpPr>
        <p:spPr>
          <a:xfrm>
            <a:off x="4466491" y="402750"/>
            <a:ext cx="7267933" cy="787200"/>
          </a:xfrm>
        </p:spPr>
        <p:txBody>
          <a:bodyPr/>
          <a:lstStyle/>
          <a:p>
            <a:r>
              <a:rPr lang="en-US" dirty="0"/>
              <a:t>Role Permissions Vary</a:t>
            </a:r>
          </a:p>
        </p:txBody>
      </p:sp>
      <p:pic>
        <p:nvPicPr>
          <p:cNvPr id="4" name="Picture Placeholder 6">
            <a:extLst>
              <a:ext uri="{FF2B5EF4-FFF2-40B4-BE49-F238E27FC236}">
                <a16:creationId xmlns:a16="http://schemas.microsoft.com/office/drawing/2014/main" id="{8D96AC03-B99A-6080-8678-0A7966A04E2B}"/>
              </a:ext>
            </a:extLst>
          </p:cNvPr>
          <p:cNvPicPr>
            <a:picLocks noGrp="1" noChangeAspect="1"/>
          </p:cNvPicPr>
          <p:nvPr>
            <p:ph type="pic" idx="2"/>
          </p:nvPr>
        </p:nvPicPr>
        <p:blipFill>
          <a:blip r:embed="rId2"/>
          <a:srcRect l="328" r="328"/>
          <a:stretch/>
        </p:blipFill>
        <p:spPr>
          <a:xfrm>
            <a:off x="-1" y="-1"/>
            <a:ext cx="4232031" cy="6807465"/>
          </a:xfrm>
          <a:prstGeom prst="rect">
            <a:avLst/>
          </a:prstGeom>
          <a:noFill/>
          <a:ln>
            <a:noFill/>
          </a:ln>
        </p:spPr>
      </p:pic>
    </p:spTree>
    <p:extLst>
      <p:ext uri="{BB962C8B-B14F-4D97-AF65-F5344CB8AC3E}">
        <p14:creationId xmlns:p14="http://schemas.microsoft.com/office/powerpoint/2010/main" val="1613704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1DC22-56BD-AB39-2BF6-488D101B2B67}"/>
            </a:ext>
          </a:extLst>
        </p:cNvPr>
        <p:cNvGrpSpPr/>
        <p:nvPr/>
      </p:nvGrpSpPr>
      <p:grpSpPr>
        <a:xfrm>
          <a:off x="0" y="0"/>
          <a:ext cx="0" cy="0"/>
          <a:chOff x="0" y="0"/>
          <a:chExt cx="0" cy="0"/>
        </a:xfrm>
      </p:grpSpPr>
      <p:sp>
        <p:nvSpPr>
          <p:cNvPr id="4" name="Title 2">
            <a:extLst>
              <a:ext uri="{FF2B5EF4-FFF2-40B4-BE49-F238E27FC236}">
                <a16:creationId xmlns:a16="http://schemas.microsoft.com/office/drawing/2014/main" id="{9220D5B0-24B2-C288-0FBA-99BDB682F31F}"/>
              </a:ext>
            </a:extLst>
          </p:cNvPr>
          <p:cNvSpPr>
            <a:spLocks noGrp="1"/>
          </p:cNvSpPr>
          <p:nvPr>
            <p:ph type="title"/>
          </p:nvPr>
        </p:nvSpPr>
        <p:spPr>
          <a:xfrm>
            <a:off x="0" y="196130"/>
            <a:ext cx="11717099" cy="787200"/>
          </a:xfrm>
        </p:spPr>
        <p:txBody>
          <a:bodyPr>
            <a:normAutofit fontScale="90000"/>
          </a:bodyPr>
          <a:lstStyle/>
          <a:p>
            <a:r>
              <a:rPr lang="en-US" dirty="0"/>
              <a:t>Getting it all listed can be the most overwhelming task. (easy now; easier soon)</a:t>
            </a:r>
            <a:endParaRPr lang="en-US" dirty="0">
              <a:solidFill>
                <a:schemeClr val="bg1"/>
              </a:solidFill>
              <a:latin typeface="Montserrat SemiBold" panose="00000700000000000000" pitchFamily="2" charset="0"/>
            </a:endParaRPr>
          </a:p>
        </p:txBody>
      </p:sp>
      <p:pic>
        <p:nvPicPr>
          <p:cNvPr id="2" name="Picture 1">
            <a:extLst>
              <a:ext uri="{FF2B5EF4-FFF2-40B4-BE49-F238E27FC236}">
                <a16:creationId xmlns:a16="http://schemas.microsoft.com/office/drawing/2014/main" id="{46457BE1-88FB-D2B0-60A7-FF4F8C78F8CC}"/>
              </a:ext>
            </a:extLst>
          </p:cNvPr>
          <p:cNvPicPr>
            <a:picLocks noChangeAspect="1"/>
          </p:cNvPicPr>
          <p:nvPr/>
        </p:nvPicPr>
        <p:blipFill>
          <a:blip r:embed="rId2"/>
          <a:stretch>
            <a:fillRect/>
          </a:stretch>
        </p:blipFill>
        <p:spPr>
          <a:xfrm>
            <a:off x="1063771" y="2083287"/>
            <a:ext cx="10345809" cy="4511431"/>
          </a:xfrm>
          <a:prstGeom prst="rect">
            <a:avLst/>
          </a:prstGeom>
        </p:spPr>
      </p:pic>
      <p:pic>
        <p:nvPicPr>
          <p:cNvPr id="3" name="Picture 2">
            <a:extLst>
              <a:ext uri="{FF2B5EF4-FFF2-40B4-BE49-F238E27FC236}">
                <a16:creationId xmlns:a16="http://schemas.microsoft.com/office/drawing/2014/main" id="{8928DA44-9E0A-EBE5-EEFF-335C35833D9E}"/>
              </a:ext>
            </a:extLst>
          </p:cNvPr>
          <p:cNvPicPr>
            <a:picLocks noChangeAspect="1"/>
          </p:cNvPicPr>
          <p:nvPr/>
        </p:nvPicPr>
        <p:blipFill>
          <a:blip r:embed="rId3"/>
          <a:stretch>
            <a:fillRect/>
          </a:stretch>
        </p:blipFill>
        <p:spPr>
          <a:xfrm>
            <a:off x="1184006" y="3714436"/>
            <a:ext cx="2536203" cy="2698087"/>
          </a:xfrm>
          <a:prstGeom prst="rect">
            <a:avLst/>
          </a:prstGeom>
        </p:spPr>
      </p:pic>
      <p:pic>
        <p:nvPicPr>
          <p:cNvPr id="6" name="Picture 5">
            <a:extLst>
              <a:ext uri="{FF2B5EF4-FFF2-40B4-BE49-F238E27FC236}">
                <a16:creationId xmlns:a16="http://schemas.microsoft.com/office/drawing/2014/main" id="{39CC1D7B-ACA0-8338-09C7-01C31237BC93}"/>
              </a:ext>
            </a:extLst>
          </p:cNvPr>
          <p:cNvPicPr>
            <a:picLocks noChangeAspect="1"/>
          </p:cNvPicPr>
          <p:nvPr/>
        </p:nvPicPr>
        <p:blipFill>
          <a:blip r:embed="rId4"/>
          <a:stretch>
            <a:fillRect/>
          </a:stretch>
        </p:blipFill>
        <p:spPr>
          <a:xfrm>
            <a:off x="4892709" y="3714436"/>
            <a:ext cx="2406582" cy="2798014"/>
          </a:xfrm>
          <a:prstGeom prst="rect">
            <a:avLst/>
          </a:prstGeom>
        </p:spPr>
      </p:pic>
      <p:pic>
        <p:nvPicPr>
          <p:cNvPr id="7" name="Picture 6">
            <a:extLst>
              <a:ext uri="{FF2B5EF4-FFF2-40B4-BE49-F238E27FC236}">
                <a16:creationId xmlns:a16="http://schemas.microsoft.com/office/drawing/2014/main" id="{F63DBE85-401E-0828-2254-4C7DC89C6D1E}"/>
              </a:ext>
            </a:extLst>
          </p:cNvPr>
          <p:cNvPicPr>
            <a:picLocks noChangeAspect="1"/>
          </p:cNvPicPr>
          <p:nvPr/>
        </p:nvPicPr>
        <p:blipFill>
          <a:blip r:embed="rId5"/>
          <a:stretch>
            <a:fillRect/>
          </a:stretch>
        </p:blipFill>
        <p:spPr>
          <a:xfrm>
            <a:off x="8405475" y="3948912"/>
            <a:ext cx="3523535" cy="2463611"/>
          </a:xfrm>
          <a:prstGeom prst="rect">
            <a:avLst/>
          </a:prstGeom>
        </p:spPr>
      </p:pic>
    </p:spTree>
    <p:extLst>
      <p:ext uri="{BB962C8B-B14F-4D97-AF65-F5344CB8AC3E}">
        <p14:creationId xmlns:p14="http://schemas.microsoft.com/office/powerpoint/2010/main" val="1277757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9CB8FC-0E53-0FFA-9B3E-8307A4CBFD1D}"/>
              </a:ext>
            </a:extLst>
          </p:cNvPr>
          <p:cNvPicPr>
            <a:picLocks noChangeAspect="1"/>
          </p:cNvPicPr>
          <p:nvPr/>
        </p:nvPicPr>
        <p:blipFill>
          <a:blip r:embed="rId2"/>
          <a:stretch>
            <a:fillRect/>
          </a:stretch>
        </p:blipFill>
        <p:spPr>
          <a:xfrm>
            <a:off x="139692" y="364931"/>
            <a:ext cx="5956308" cy="6578154"/>
          </a:xfrm>
          <a:prstGeom prst="rect">
            <a:avLst/>
          </a:prstGeom>
        </p:spPr>
      </p:pic>
      <p:sp>
        <p:nvSpPr>
          <p:cNvPr id="6" name="TextBox 5">
            <a:extLst>
              <a:ext uri="{FF2B5EF4-FFF2-40B4-BE49-F238E27FC236}">
                <a16:creationId xmlns:a16="http://schemas.microsoft.com/office/drawing/2014/main" id="{33350540-AA1C-9F53-C585-CDC0FEBF42D3}"/>
              </a:ext>
            </a:extLst>
          </p:cNvPr>
          <p:cNvSpPr txBox="1"/>
          <p:nvPr/>
        </p:nvSpPr>
        <p:spPr>
          <a:xfrm>
            <a:off x="7080739" y="1078523"/>
            <a:ext cx="4583723" cy="3785652"/>
          </a:xfrm>
          <a:prstGeom prst="rect">
            <a:avLst/>
          </a:prstGeom>
          <a:noFill/>
        </p:spPr>
        <p:txBody>
          <a:bodyPr wrap="square" rtlCol="0">
            <a:spAutoFit/>
          </a:bodyPr>
          <a:lstStyle/>
          <a:p>
            <a:r>
              <a:rPr lang="en-US" sz="2400" dirty="0">
                <a:solidFill>
                  <a:schemeClr val="bg1"/>
                </a:solidFill>
              </a:rPr>
              <a:t>e to name each item separately when identified as a multi-item image. The accuracy is increasing to where we expect a half dozen photos taken in most rooms will get everything in the room listed accurately. This includes dimensions, est. market values and links to recently sold online</a:t>
            </a:r>
          </a:p>
        </p:txBody>
      </p:sp>
      <p:sp>
        <p:nvSpPr>
          <p:cNvPr id="7" name="TextBox 6">
            <a:extLst>
              <a:ext uri="{FF2B5EF4-FFF2-40B4-BE49-F238E27FC236}">
                <a16:creationId xmlns:a16="http://schemas.microsoft.com/office/drawing/2014/main" id="{720C9A92-EC24-1557-F2C5-79F105C412D2}"/>
              </a:ext>
            </a:extLst>
          </p:cNvPr>
          <p:cNvSpPr txBox="1"/>
          <p:nvPr/>
        </p:nvSpPr>
        <p:spPr>
          <a:xfrm>
            <a:off x="7233139" y="1230923"/>
            <a:ext cx="4583723" cy="3785652"/>
          </a:xfrm>
          <a:prstGeom prst="rect">
            <a:avLst/>
          </a:prstGeom>
          <a:noFill/>
        </p:spPr>
        <p:txBody>
          <a:bodyPr wrap="square" rtlCol="0">
            <a:spAutoFit/>
          </a:bodyPr>
          <a:lstStyle/>
          <a:p>
            <a:r>
              <a:rPr lang="en-US" sz="2400" dirty="0">
                <a:solidFill>
                  <a:schemeClr val="tx1"/>
                </a:solidFill>
              </a:rPr>
              <a:t>AI will be able to name each item separately when identified as a multi-item image. The accuracy is increasing to where we expect a half dozen photos taken in most rooms will get everything in the room listed accurately. This includes dimensions, est. market values and links to recently sold online</a:t>
            </a:r>
          </a:p>
        </p:txBody>
      </p:sp>
    </p:spTree>
    <p:extLst>
      <p:ext uri="{BB962C8B-B14F-4D97-AF65-F5344CB8AC3E}">
        <p14:creationId xmlns:p14="http://schemas.microsoft.com/office/powerpoint/2010/main" val="1277670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A94C23-D6AA-EE38-ED40-83BFFFAF33FB}"/>
              </a:ext>
            </a:extLst>
          </p:cNvPr>
          <p:cNvPicPr>
            <a:picLocks noChangeAspect="1"/>
          </p:cNvPicPr>
          <p:nvPr/>
        </p:nvPicPr>
        <p:blipFill>
          <a:blip r:embed="rId2"/>
          <a:stretch>
            <a:fillRect/>
          </a:stretch>
        </p:blipFill>
        <p:spPr>
          <a:xfrm>
            <a:off x="369501" y="2096201"/>
            <a:ext cx="10778662" cy="4651651"/>
          </a:xfrm>
          <a:prstGeom prst="rect">
            <a:avLst/>
          </a:prstGeom>
        </p:spPr>
      </p:pic>
      <p:sp>
        <p:nvSpPr>
          <p:cNvPr id="4" name="Title 3">
            <a:extLst>
              <a:ext uri="{FF2B5EF4-FFF2-40B4-BE49-F238E27FC236}">
                <a16:creationId xmlns:a16="http://schemas.microsoft.com/office/drawing/2014/main" id="{1CC31E34-6ADE-1ED4-33EC-22A5EBB45E95}"/>
              </a:ext>
            </a:extLst>
          </p:cNvPr>
          <p:cNvSpPr txBox="1">
            <a:spLocks noGrp="1"/>
          </p:cNvSpPr>
          <p:nvPr>
            <p:ph type="title"/>
          </p:nvPr>
        </p:nvSpPr>
        <p:spPr>
          <a:xfrm>
            <a:off x="140678" y="215656"/>
            <a:ext cx="11605846" cy="1200288"/>
          </a:xfrm>
          <a:prstGeom prst="rect">
            <a:avLst/>
          </a:prstGeom>
          <a:noFill/>
        </p:spPr>
        <p:txBody>
          <a:bodyPr wrap="square" rtlCol="0">
            <a:spAutoFit/>
          </a:bodyPr>
          <a:lstStyle/>
          <a:p>
            <a:r>
              <a:rPr lang="en-US" sz="2400" dirty="0">
                <a:solidFill>
                  <a:schemeClr val="bg1"/>
                </a:solidFill>
              </a:rPr>
              <a:t>Online access to a proven system of rounds, allows each party to login,  and participate in a blind fair system at their convenience. Often the Selection Order Rounds are all that is needed.</a:t>
            </a:r>
          </a:p>
        </p:txBody>
      </p:sp>
      <p:sp>
        <p:nvSpPr>
          <p:cNvPr id="2" name="Arrow: Down 1">
            <a:extLst>
              <a:ext uri="{FF2B5EF4-FFF2-40B4-BE49-F238E27FC236}">
                <a16:creationId xmlns:a16="http://schemas.microsoft.com/office/drawing/2014/main" id="{5F687492-CABF-79FD-0756-F24D486F281C}"/>
              </a:ext>
            </a:extLst>
          </p:cNvPr>
          <p:cNvSpPr/>
          <p:nvPr/>
        </p:nvSpPr>
        <p:spPr>
          <a:xfrm>
            <a:off x="8112369" y="1468709"/>
            <a:ext cx="457200" cy="62749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07966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a:extLst>
              <a:ext uri="{FF2B5EF4-FFF2-40B4-BE49-F238E27FC236}">
                <a16:creationId xmlns:a16="http://schemas.microsoft.com/office/drawing/2014/main" id="{24E64209-DF5F-0C34-467E-2DC9D000B952}"/>
              </a:ext>
            </a:extLst>
          </p:cNvPr>
          <p:cNvPicPr>
            <a:picLocks noGrp="1" noChangeAspect="1"/>
          </p:cNvPicPr>
          <p:nvPr>
            <p:ph type="pic" idx="2"/>
          </p:nvPr>
        </p:nvPicPr>
        <p:blipFill>
          <a:blip r:embed="rId2"/>
          <a:srcRect t="601" b="601"/>
          <a:stretch/>
        </p:blipFill>
        <p:spPr>
          <a:prstGeom prst="rect">
            <a:avLst/>
          </a:prstGeom>
          <a:noFill/>
          <a:ln>
            <a:noFill/>
          </a:ln>
        </p:spPr>
      </p:pic>
    </p:spTree>
    <p:extLst>
      <p:ext uri="{BB962C8B-B14F-4D97-AF65-F5344CB8AC3E}">
        <p14:creationId xmlns:p14="http://schemas.microsoft.com/office/powerpoint/2010/main" val="415232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9">
          <a:extLst>
            <a:ext uri="{FF2B5EF4-FFF2-40B4-BE49-F238E27FC236}">
              <a16:creationId xmlns:a16="http://schemas.microsoft.com/office/drawing/2014/main" id="{4514F9D6-C421-8C1E-5020-E232D82BA7A6}"/>
            </a:ext>
          </a:extLst>
        </p:cNvPr>
        <p:cNvGrpSpPr/>
        <p:nvPr/>
      </p:nvGrpSpPr>
      <p:grpSpPr>
        <a:xfrm>
          <a:off x="0" y="0"/>
          <a:ext cx="0" cy="0"/>
          <a:chOff x="0" y="0"/>
          <a:chExt cx="0" cy="0"/>
        </a:xfrm>
      </p:grpSpPr>
      <p:sp>
        <p:nvSpPr>
          <p:cNvPr id="111" name="Google Shape;111;p23">
            <a:extLst>
              <a:ext uri="{FF2B5EF4-FFF2-40B4-BE49-F238E27FC236}">
                <a16:creationId xmlns:a16="http://schemas.microsoft.com/office/drawing/2014/main" id="{23C3BB6E-95FB-DD5B-429E-01B14B7BDC65}"/>
              </a:ext>
            </a:extLst>
          </p:cNvPr>
          <p:cNvSpPr txBox="1">
            <a:spLocks noGrp="1"/>
          </p:cNvSpPr>
          <p:nvPr>
            <p:ph type="title"/>
          </p:nvPr>
        </p:nvSpPr>
        <p:spPr>
          <a:xfrm>
            <a:off x="269631" y="238627"/>
            <a:ext cx="11499408" cy="787200"/>
          </a:xfrm>
          <a:prstGeom prst="rect">
            <a:avLst/>
          </a:prstGeom>
        </p:spPr>
        <p:txBody>
          <a:bodyPr spcFirstLastPara="1" wrap="square" lIns="91425" tIns="45700" rIns="91425" bIns="45700" anchor="t" anchorCtr="0">
            <a:normAutofit/>
          </a:bodyPr>
          <a:lstStyle/>
          <a:p>
            <a:pPr marL="0" lvl="0" indent="0" algn="ctr" rtl="0">
              <a:spcBef>
                <a:spcPts val="0"/>
              </a:spcBef>
              <a:spcAft>
                <a:spcPts val="0"/>
              </a:spcAft>
              <a:buNone/>
            </a:pPr>
            <a:r>
              <a:rPr lang="en-US" dirty="0"/>
              <a:t>DYBBS</a:t>
            </a:r>
            <a:r>
              <a:rPr lang="en-US" sz="1600" dirty="0"/>
              <a:t>tm</a:t>
            </a:r>
            <a:r>
              <a:rPr lang="en-US" dirty="0"/>
              <a:t> – Dynamic Blind Bidding System</a:t>
            </a:r>
            <a:endParaRPr dirty="0"/>
          </a:p>
        </p:txBody>
      </p:sp>
      <p:sp>
        <p:nvSpPr>
          <p:cNvPr id="6" name="TextBox 5">
            <a:extLst>
              <a:ext uri="{FF2B5EF4-FFF2-40B4-BE49-F238E27FC236}">
                <a16:creationId xmlns:a16="http://schemas.microsoft.com/office/drawing/2014/main" id="{C76C3F63-0726-F469-EF81-748C4D752E07}"/>
              </a:ext>
            </a:extLst>
          </p:cNvPr>
          <p:cNvSpPr txBox="1"/>
          <p:nvPr/>
        </p:nvSpPr>
        <p:spPr>
          <a:xfrm>
            <a:off x="1560925" y="1782590"/>
            <a:ext cx="8460550" cy="4616648"/>
          </a:xfrm>
          <a:prstGeom prst="rect">
            <a:avLst/>
          </a:prstGeom>
          <a:noFill/>
        </p:spPr>
        <p:txBody>
          <a:bodyPr wrap="square" rtlCol="0">
            <a:spAutoFit/>
          </a:bodyPr>
          <a:lstStyle/>
          <a:p>
            <a:r>
              <a:rPr lang="en-US" sz="2800" b="1" dirty="0"/>
              <a:t>Coming Summer 2026</a:t>
            </a:r>
          </a:p>
          <a:p>
            <a:endParaRPr lang="en-US" sz="2800" b="1" dirty="0"/>
          </a:p>
          <a:p>
            <a:pPr marL="342900" indent="-342900">
              <a:buFontTx/>
              <a:buChar char="-"/>
            </a:pPr>
            <a:r>
              <a:rPr lang="en-US" sz="2800" dirty="0"/>
              <a:t>Parties rank their preferences top to bottom</a:t>
            </a:r>
          </a:p>
          <a:p>
            <a:pPr marL="342900" indent="-342900">
              <a:buFontTx/>
              <a:buChar char="-"/>
            </a:pPr>
            <a:r>
              <a:rPr lang="en-US" sz="2800" dirty="0"/>
              <a:t>Assign points to indicate weighted interest</a:t>
            </a:r>
          </a:p>
          <a:p>
            <a:pPr marL="342900" indent="-342900">
              <a:buFontTx/>
              <a:buChar char="-"/>
            </a:pPr>
            <a:r>
              <a:rPr lang="en-US" sz="2800" dirty="0"/>
              <a:t>System awards top points item to winner</a:t>
            </a:r>
          </a:p>
          <a:p>
            <a:pPr marL="342900" indent="-342900">
              <a:buFontTx/>
              <a:buChar char="-"/>
            </a:pPr>
            <a:r>
              <a:rPr lang="en-US" sz="2800" dirty="0"/>
              <a:t>Charges 1 point more than the 2</a:t>
            </a:r>
            <a:r>
              <a:rPr lang="en-US" sz="2800" baseline="30000" dirty="0"/>
              <a:t>nd</a:t>
            </a:r>
            <a:r>
              <a:rPr lang="en-US" sz="2800" dirty="0"/>
              <a:t> place bid</a:t>
            </a:r>
          </a:p>
          <a:p>
            <a:pPr marL="342900" indent="-342900">
              <a:buFontTx/>
              <a:buChar char="-"/>
            </a:pPr>
            <a:r>
              <a:rPr lang="en-US" sz="2800" dirty="0"/>
              <a:t>All listed things can be dealt with in a single round</a:t>
            </a:r>
          </a:p>
          <a:p>
            <a:pPr marL="342900" indent="-342900">
              <a:buFontTx/>
              <a:buChar char="-"/>
            </a:pPr>
            <a:r>
              <a:rPr lang="en-US" sz="2800" dirty="0"/>
              <a:t>Can also be used for alternating selection, not using points – 1,2,1,2,1,2,1.2… top item remaining on each list</a:t>
            </a:r>
          </a:p>
          <a:p>
            <a:r>
              <a:rPr lang="en-US" dirty="0"/>
              <a:t>Patent pending</a:t>
            </a:r>
          </a:p>
        </p:txBody>
      </p:sp>
    </p:spTree>
    <p:extLst>
      <p:ext uri="{BB962C8B-B14F-4D97-AF65-F5344CB8AC3E}">
        <p14:creationId xmlns:p14="http://schemas.microsoft.com/office/powerpoint/2010/main" val="2194659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3CECEE6-15BE-F74D-380A-32B6239F4496}"/>
              </a:ext>
            </a:extLst>
          </p:cNvPr>
          <p:cNvPicPr>
            <a:picLocks noChangeAspect="1"/>
          </p:cNvPicPr>
          <p:nvPr/>
        </p:nvPicPr>
        <p:blipFill>
          <a:blip r:embed="rId2"/>
          <a:stretch>
            <a:fillRect/>
          </a:stretch>
        </p:blipFill>
        <p:spPr>
          <a:xfrm>
            <a:off x="1078525" y="347728"/>
            <a:ext cx="9542583" cy="6109999"/>
          </a:xfrm>
          <a:prstGeom prst="rect">
            <a:avLst/>
          </a:prstGeom>
        </p:spPr>
      </p:pic>
    </p:spTree>
    <p:extLst>
      <p:ext uri="{BB962C8B-B14F-4D97-AF65-F5344CB8AC3E}">
        <p14:creationId xmlns:p14="http://schemas.microsoft.com/office/powerpoint/2010/main" val="4147745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FE297C2-299E-2087-7749-55AA28B5CE5E}"/>
              </a:ext>
            </a:extLst>
          </p:cNvPr>
          <p:cNvPicPr>
            <a:picLocks noChangeAspect="1"/>
          </p:cNvPicPr>
          <p:nvPr/>
        </p:nvPicPr>
        <p:blipFill>
          <a:blip r:embed="rId2"/>
          <a:stretch>
            <a:fillRect/>
          </a:stretch>
        </p:blipFill>
        <p:spPr>
          <a:xfrm>
            <a:off x="6775939" y="0"/>
            <a:ext cx="4161692" cy="7093102"/>
          </a:xfrm>
          <a:prstGeom prst="rect">
            <a:avLst/>
          </a:prstGeom>
        </p:spPr>
      </p:pic>
      <p:sp>
        <p:nvSpPr>
          <p:cNvPr id="13" name="TextBox 12">
            <a:extLst>
              <a:ext uri="{FF2B5EF4-FFF2-40B4-BE49-F238E27FC236}">
                <a16:creationId xmlns:a16="http://schemas.microsoft.com/office/drawing/2014/main" id="{1A4DA7C2-F897-BBB9-2CB4-1DC448909FA5}"/>
              </a:ext>
            </a:extLst>
          </p:cNvPr>
          <p:cNvSpPr txBox="1"/>
          <p:nvPr/>
        </p:nvSpPr>
        <p:spPr>
          <a:xfrm>
            <a:off x="1254369" y="926124"/>
            <a:ext cx="4560278" cy="3539430"/>
          </a:xfrm>
          <a:prstGeom prst="rect">
            <a:avLst/>
          </a:prstGeom>
          <a:noFill/>
        </p:spPr>
        <p:txBody>
          <a:bodyPr wrap="square" rtlCol="0">
            <a:spAutoFit/>
          </a:bodyPr>
          <a:lstStyle/>
          <a:p>
            <a:r>
              <a:rPr lang="en-US" sz="2800" dirty="0"/>
              <a:t>After arranging in top to bottom order, both parties are given the same number of points to distribute, weighting the things, so their ranked preferences have more accurate indicators of interest. </a:t>
            </a:r>
          </a:p>
        </p:txBody>
      </p:sp>
    </p:spTree>
    <p:extLst>
      <p:ext uri="{BB962C8B-B14F-4D97-AF65-F5344CB8AC3E}">
        <p14:creationId xmlns:p14="http://schemas.microsoft.com/office/powerpoint/2010/main" val="3158881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CA62692-3EF2-79BB-FC0C-98D717651E09}"/>
              </a:ext>
            </a:extLst>
          </p:cNvPr>
          <p:cNvPicPr>
            <a:picLocks noChangeAspect="1"/>
          </p:cNvPicPr>
          <p:nvPr/>
        </p:nvPicPr>
        <p:blipFill>
          <a:blip r:embed="rId2"/>
          <a:stretch>
            <a:fillRect/>
          </a:stretch>
        </p:blipFill>
        <p:spPr>
          <a:xfrm>
            <a:off x="157308" y="66560"/>
            <a:ext cx="4625708" cy="6349944"/>
          </a:xfrm>
          <a:prstGeom prst="rect">
            <a:avLst/>
          </a:prstGeom>
        </p:spPr>
      </p:pic>
      <p:pic>
        <p:nvPicPr>
          <p:cNvPr id="12" name="Picture 11">
            <a:extLst>
              <a:ext uri="{FF2B5EF4-FFF2-40B4-BE49-F238E27FC236}">
                <a16:creationId xmlns:a16="http://schemas.microsoft.com/office/drawing/2014/main" id="{0EC7CE51-4299-3D7C-12D5-C50DCFAF0BD8}"/>
              </a:ext>
            </a:extLst>
          </p:cNvPr>
          <p:cNvPicPr>
            <a:picLocks noChangeAspect="1"/>
          </p:cNvPicPr>
          <p:nvPr/>
        </p:nvPicPr>
        <p:blipFill>
          <a:blip r:embed="rId3"/>
          <a:stretch>
            <a:fillRect/>
          </a:stretch>
        </p:blipFill>
        <p:spPr>
          <a:xfrm>
            <a:off x="6618806" y="28676"/>
            <a:ext cx="4459502" cy="6349944"/>
          </a:xfrm>
          <a:prstGeom prst="rect">
            <a:avLst/>
          </a:prstGeom>
        </p:spPr>
      </p:pic>
      <p:sp>
        <p:nvSpPr>
          <p:cNvPr id="2" name="Arrow: Right 1">
            <a:extLst>
              <a:ext uri="{FF2B5EF4-FFF2-40B4-BE49-F238E27FC236}">
                <a16:creationId xmlns:a16="http://schemas.microsoft.com/office/drawing/2014/main" id="{37693F43-8FA4-4805-A47C-14C71922ECC1}"/>
              </a:ext>
            </a:extLst>
          </p:cNvPr>
          <p:cNvSpPr/>
          <p:nvPr/>
        </p:nvSpPr>
        <p:spPr>
          <a:xfrm>
            <a:off x="4900246" y="1723292"/>
            <a:ext cx="1348154" cy="50409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a:extLst>
              <a:ext uri="{FF2B5EF4-FFF2-40B4-BE49-F238E27FC236}">
                <a16:creationId xmlns:a16="http://schemas.microsoft.com/office/drawing/2014/main" id="{73583C8F-503B-E456-9355-A6D8D42AF06C}"/>
              </a:ext>
            </a:extLst>
          </p:cNvPr>
          <p:cNvSpPr/>
          <p:nvPr/>
        </p:nvSpPr>
        <p:spPr>
          <a:xfrm rot="10800000">
            <a:off x="11195538" y="3001210"/>
            <a:ext cx="750277" cy="48064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9404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9">
          <a:extLst>
            <a:ext uri="{FF2B5EF4-FFF2-40B4-BE49-F238E27FC236}">
              <a16:creationId xmlns:a16="http://schemas.microsoft.com/office/drawing/2014/main" id="{E11EE617-2182-C28F-FF22-CB7726BF54A5}"/>
            </a:ext>
          </a:extLst>
        </p:cNvPr>
        <p:cNvGrpSpPr/>
        <p:nvPr/>
      </p:nvGrpSpPr>
      <p:grpSpPr>
        <a:xfrm>
          <a:off x="0" y="0"/>
          <a:ext cx="0" cy="0"/>
          <a:chOff x="0" y="0"/>
          <a:chExt cx="0" cy="0"/>
        </a:xfrm>
      </p:grpSpPr>
      <p:sp>
        <p:nvSpPr>
          <p:cNvPr id="111" name="Google Shape;111;p23">
            <a:extLst>
              <a:ext uri="{FF2B5EF4-FFF2-40B4-BE49-F238E27FC236}">
                <a16:creationId xmlns:a16="http://schemas.microsoft.com/office/drawing/2014/main" id="{E06D8350-3D85-0726-683D-0C99B1E57DBA}"/>
              </a:ext>
            </a:extLst>
          </p:cNvPr>
          <p:cNvSpPr txBox="1">
            <a:spLocks noGrp="1"/>
          </p:cNvSpPr>
          <p:nvPr>
            <p:ph type="title"/>
          </p:nvPr>
        </p:nvSpPr>
        <p:spPr>
          <a:xfrm>
            <a:off x="269631" y="238627"/>
            <a:ext cx="11499408" cy="787200"/>
          </a:xfrm>
          <a:prstGeom prst="rect">
            <a:avLst/>
          </a:prstGeom>
        </p:spPr>
        <p:txBody>
          <a:bodyPr spcFirstLastPara="1" wrap="square" lIns="91425" tIns="45700" rIns="91425" bIns="45700" anchor="t" anchorCtr="0">
            <a:normAutofit fontScale="90000"/>
          </a:bodyPr>
          <a:lstStyle/>
          <a:p>
            <a:pPr marL="0" lvl="0" indent="0" algn="ctr" rtl="0">
              <a:spcBef>
                <a:spcPts val="0"/>
              </a:spcBef>
              <a:spcAft>
                <a:spcPts val="0"/>
              </a:spcAft>
              <a:buNone/>
            </a:pPr>
            <a:r>
              <a:rPr lang="en-US" dirty="0"/>
              <a:t>With DYBBS, No Points Are Lost - Win or Lose, Points Flow to the Next Most Wanted Item</a:t>
            </a:r>
            <a:endParaRPr dirty="0"/>
          </a:p>
        </p:txBody>
      </p:sp>
      <mc:AlternateContent xmlns:mc="http://schemas.openxmlformats.org/markup-compatibility/2006" xmlns:pslz="http://schemas.microsoft.com/office/powerpoint/2016/slidezoom">
        <mc:Choice Requires="pslz">
          <p:graphicFrame>
            <p:nvGraphicFramePr>
              <p:cNvPr id="5" name="Slide Zoom 4">
                <a:extLst>
                  <a:ext uri="{FF2B5EF4-FFF2-40B4-BE49-F238E27FC236}">
                    <a16:creationId xmlns:a16="http://schemas.microsoft.com/office/drawing/2014/main" id="{417372FF-1DD8-E43F-0BA1-F63978D5F070}"/>
                  </a:ext>
                </a:extLst>
              </p:cNvPr>
              <p:cNvGraphicFramePr>
                <a:graphicFrameLocks noChangeAspect="1"/>
              </p:cNvGraphicFramePr>
              <p:nvPr>
                <p:extLst>
                  <p:ext uri="{D42A27DB-BD31-4B8C-83A1-F6EECF244321}">
                    <p14:modId xmlns:p14="http://schemas.microsoft.com/office/powerpoint/2010/main" val="3857218225"/>
                  </p:ext>
                </p:extLst>
              </p:nvPr>
            </p:nvGraphicFramePr>
            <p:xfrm>
              <a:off x="1277814" y="1437542"/>
              <a:ext cx="9636371" cy="5420458"/>
            </p:xfrm>
            <a:graphic>
              <a:graphicData uri="http://schemas.microsoft.com/office/powerpoint/2016/slidezoom">
                <pslz:sldZm>
                  <pslz:sldZmObj sldId="305" cId="3899404833">
                    <pslz:zmPr id="{77A0AD7E-7E3D-42E6-8BD3-C5B51F119DEF}" returnToParent="0" transitionDur="1000">
                      <p166:blipFill xmlns:p166="http://schemas.microsoft.com/office/powerpoint/2016/6/main">
                        <a:blip r:embed="rId3"/>
                        <a:stretch>
                          <a:fillRect/>
                        </a:stretch>
                      </p166:blipFill>
                      <p166:spPr xmlns:p166="http://schemas.microsoft.com/office/powerpoint/2016/6/main">
                        <a:xfrm>
                          <a:off x="0" y="0"/>
                          <a:ext cx="9636371" cy="5420458"/>
                        </a:xfrm>
                        <a:prstGeom prst="rect">
                          <a:avLst/>
                        </a:prstGeom>
                        <a:ln w="3175">
                          <a:solidFill>
                            <a:prstClr val="ltGray"/>
                          </a:solidFill>
                        </a:ln>
                      </p166:spPr>
                    </pslz:zmPr>
                  </pslz:sldZmObj>
                </pslz:sldZm>
              </a:graphicData>
            </a:graphic>
          </p:graphicFrame>
        </mc:Choice>
        <mc:Fallback xmlns="">
          <p:pic>
            <p:nvPicPr>
              <p:cNvPr id="5" name="Slide Zoom 4">
                <a:hlinkClick r:id="rId4" action="ppaction://hlinksldjump"/>
                <a:extLst>
                  <a:ext uri="{FF2B5EF4-FFF2-40B4-BE49-F238E27FC236}">
                    <a16:creationId xmlns:a16="http://schemas.microsoft.com/office/drawing/2014/main" id="{417372FF-1DD8-E43F-0BA1-F63978D5F070}"/>
                  </a:ext>
                </a:extLst>
              </p:cNvPr>
              <p:cNvPicPr>
                <a:picLocks noGrp="1" noRot="1" noChangeAspect="1" noMove="1" noResize="1" noEditPoints="1" noAdjustHandles="1" noChangeArrowheads="1" noChangeShapeType="1"/>
              </p:cNvPicPr>
              <p:nvPr/>
            </p:nvPicPr>
            <p:blipFill>
              <a:blip r:embed="rId5"/>
              <a:stretch>
                <a:fillRect/>
              </a:stretch>
            </p:blipFill>
            <p:spPr>
              <a:xfrm>
                <a:off x="1277814" y="1437542"/>
                <a:ext cx="9636371" cy="5420458"/>
              </a:xfrm>
              <a:prstGeom prst="rect">
                <a:avLst/>
              </a:prstGeom>
              <a:ln w="3175">
                <a:solidFill>
                  <a:prstClr val="ltGray"/>
                </a:solidFill>
              </a:ln>
            </p:spPr>
          </p:pic>
        </mc:Fallback>
      </mc:AlternateContent>
    </p:spTree>
    <p:extLst>
      <p:ext uri="{BB962C8B-B14F-4D97-AF65-F5344CB8AC3E}">
        <p14:creationId xmlns:p14="http://schemas.microsoft.com/office/powerpoint/2010/main" val="3854721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
          <p:cNvSpPr txBox="1">
            <a:spLocks noGrp="1"/>
          </p:cNvSpPr>
          <p:nvPr>
            <p:ph type="title"/>
          </p:nvPr>
        </p:nvSpPr>
        <p:spPr>
          <a:xfrm>
            <a:off x="1125732" y="2268140"/>
            <a:ext cx="9940536" cy="2321720"/>
          </a:xfrm>
          <a:prstGeom prst="rect">
            <a:avLst/>
          </a:prstGeom>
          <a:noFill/>
          <a:ln>
            <a:noFill/>
          </a:ln>
        </p:spPr>
        <p:txBody>
          <a:bodyPr spcFirstLastPara="1" wrap="square" lIns="71425" tIns="71425" rIns="71425" bIns="71425" anchor="ctr" anchorCtr="0">
            <a:noAutofit/>
          </a:bodyPr>
          <a:lstStyle/>
          <a:p>
            <a:pPr>
              <a:buSzPts val="3200"/>
            </a:pPr>
            <a:r>
              <a:rPr lang="en" sz="3200"/>
              <a:t>This presentation, and any accompanying materials (including any chat or Q&amp;A-related communications), are for informational purposes only and are not intended to provide, nor should they be relied upon as, legal advice.</a:t>
            </a:r>
            <a:endParaRPr/>
          </a:p>
        </p:txBody>
      </p:sp>
      <p:sp>
        <p:nvSpPr>
          <p:cNvPr id="241" name="Google Shape;241;p3"/>
          <p:cNvSpPr txBox="1"/>
          <p:nvPr/>
        </p:nvSpPr>
        <p:spPr>
          <a:xfrm>
            <a:off x="565509" y="192680"/>
            <a:ext cx="10929928" cy="1518048"/>
          </a:xfrm>
          <a:prstGeom prst="rect">
            <a:avLst/>
          </a:prstGeom>
          <a:noFill/>
          <a:ln>
            <a:noFill/>
          </a:ln>
        </p:spPr>
        <p:txBody>
          <a:bodyPr spcFirstLastPara="1" wrap="square" lIns="71425" tIns="71425" rIns="71425" bIns="71425" anchor="ctr" anchorCtr="0">
            <a:normAutofit/>
          </a:bodyPr>
          <a:lstStyle/>
          <a:p>
            <a:pPr algn="ctr">
              <a:buClr>
                <a:srgbClr val="326867"/>
              </a:buClr>
              <a:buSzPts val="5587"/>
            </a:pPr>
            <a:r>
              <a:rPr lang="en" sz="5587">
                <a:solidFill>
                  <a:srgbClr val="326867"/>
                </a:solidFill>
                <a:latin typeface="Montserrat Medium"/>
                <a:ea typeface="Montserrat Medium"/>
                <a:cs typeface="Montserrat Medium"/>
                <a:sym typeface="Montserrat Medium"/>
              </a:rPr>
              <a:t>Disclaimer</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9">
          <a:extLst>
            <a:ext uri="{FF2B5EF4-FFF2-40B4-BE49-F238E27FC236}">
              <a16:creationId xmlns:a16="http://schemas.microsoft.com/office/drawing/2014/main" id="{B952DBD1-7D62-17FB-9D83-32A03183BF6D}"/>
            </a:ext>
          </a:extLst>
        </p:cNvPr>
        <p:cNvGrpSpPr/>
        <p:nvPr/>
      </p:nvGrpSpPr>
      <p:grpSpPr>
        <a:xfrm>
          <a:off x="0" y="0"/>
          <a:ext cx="0" cy="0"/>
          <a:chOff x="0" y="0"/>
          <a:chExt cx="0" cy="0"/>
        </a:xfrm>
      </p:grpSpPr>
      <p:sp>
        <p:nvSpPr>
          <p:cNvPr id="110" name="Google Shape;110;p23">
            <a:extLst>
              <a:ext uri="{FF2B5EF4-FFF2-40B4-BE49-F238E27FC236}">
                <a16:creationId xmlns:a16="http://schemas.microsoft.com/office/drawing/2014/main" id="{3F0FBE44-A652-CFBE-840E-F0BF3C8EDE18}"/>
              </a:ext>
            </a:extLst>
          </p:cNvPr>
          <p:cNvSpPr txBox="1">
            <a:spLocks noGrp="1"/>
          </p:cNvSpPr>
          <p:nvPr>
            <p:ph type="body" idx="1"/>
          </p:nvPr>
        </p:nvSpPr>
        <p:spPr>
          <a:xfrm>
            <a:off x="463062" y="2005183"/>
            <a:ext cx="11610777" cy="4290109"/>
          </a:xfrm>
          <a:prstGeom prst="rect">
            <a:avLst/>
          </a:prstGeom>
        </p:spPr>
        <p:txBody>
          <a:bodyPr spcFirstLastPara="1" wrap="square" lIns="91425" tIns="45700" rIns="91425" bIns="45700" anchor="t" anchorCtr="0">
            <a:normAutofit/>
          </a:bodyPr>
          <a:lstStyle/>
          <a:p>
            <a:pPr marL="25400" indent="0">
              <a:lnSpc>
                <a:spcPct val="120000"/>
              </a:lnSpc>
              <a:spcBef>
                <a:spcPts val="800"/>
              </a:spcBef>
              <a:buClr>
                <a:srgbClr val="FFDF57"/>
              </a:buClr>
              <a:buNone/>
            </a:pPr>
            <a:r>
              <a:rPr lang="en-US" altLang="en-US" dirty="0">
                <a:cs typeface="Arial" charset="0"/>
              </a:rPr>
              <a:t>- </a:t>
            </a:r>
            <a:r>
              <a:rPr lang="en-US" altLang="en-US" sz="2800" dirty="0">
                <a:solidFill>
                  <a:schemeClr val="tx1">
                    <a:lumMod val="50000"/>
                  </a:schemeClr>
                </a:solidFill>
                <a:latin typeface="+mn-lt"/>
                <a:cs typeface="Arial" charset="0"/>
              </a:rPr>
              <a:t>Participation: online access less schedule dependent</a:t>
            </a:r>
          </a:p>
          <a:p>
            <a:pPr marL="25400" indent="0">
              <a:lnSpc>
                <a:spcPct val="120000"/>
              </a:lnSpc>
              <a:spcBef>
                <a:spcPts val="800"/>
              </a:spcBef>
              <a:buClr>
                <a:srgbClr val="FFDF57"/>
              </a:buClr>
              <a:buNone/>
            </a:pPr>
            <a:r>
              <a:rPr lang="en-US" altLang="en-US" sz="2800" dirty="0">
                <a:solidFill>
                  <a:schemeClr val="tx1">
                    <a:lumMod val="50000"/>
                  </a:schemeClr>
                </a:solidFill>
                <a:latin typeface="+mn-lt"/>
                <a:cs typeface="Arial" charset="0"/>
              </a:rPr>
              <a:t>- Neutrality: Level playing field, consistency (Algorithm has no bias)</a:t>
            </a:r>
          </a:p>
          <a:p>
            <a:pPr marL="25400" indent="0">
              <a:lnSpc>
                <a:spcPct val="120000"/>
              </a:lnSpc>
              <a:spcBef>
                <a:spcPts val="800"/>
              </a:spcBef>
              <a:buClr>
                <a:srgbClr val="FFDF57"/>
              </a:buClr>
              <a:buNone/>
            </a:pPr>
            <a:r>
              <a:rPr lang="en-US" altLang="en-US" sz="2800" dirty="0">
                <a:solidFill>
                  <a:schemeClr val="tx1">
                    <a:lumMod val="50000"/>
                  </a:schemeClr>
                </a:solidFill>
                <a:latin typeface="+mn-lt"/>
                <a:cs typeface="Arial" charset="0"/>
              </a:rPr>
              <a:t>- Relationship Ethics: No “in person triggers”, no bias or judgement in an online process – 3rd party guidance is usually helpful</a:t>
            </a:r>
          </a:p>
          <a:p>
            <a:pPr marL="25400" indent="0">
              <a:lnSpc>
                <a:spcPct val="120000"/>
              </a:lnSpc>
              <a:spcBef>
                <a:spcPts val="800"/>
              </a:spcBef>
              <a:buClr>
                <a:srgbClr val="FFDF57"/>
              </a:buClr>
              <a:buNone/>
            </a:pPr>
            <a:r>
              <a:rPr lang="en-US" altLang="en-US" sz="2800" dirty="0">
                <a:solidFill>
                  <a:schemeClr val="tx1">
                    <a:lumMod val="50000"/>
                  </a:schemeClr>
                </a:solidFill>
                <a:latin typeface="+mn-lt"/>
                <a:cs typeface="Arial" charset="0"/>
              </a:rPr>
              <a:t>- Information: A single source of accurate, complete, </a:t>
            </a:r>
            <a:r>
              <a:rPr lang="en-US" altLang="en-US" sz="2800" b="1" dirty="0">
                <a:solidFill>
                  <a:schemeClr val="tx1">
                    <a:lumMod val="50000"/>
                  </a:schemeClr>
                </a:solidFill>
                <a:latin typeface="+mn-lt"/>
                <a:cs typeface="Arial" charset="0"/>
              </a:rPr>
              <a:t>transparent, </a:t>
            </a:r>
            <a:r>
              <a:rPr lang="en-US" altLang="en-US" sz="2800" dirty="0">
                <a:solidFill>
                  <a:schemeClr val="tx1">
                    <a:lumMod val="50000"/>
                  </a:schemeClr>
                </a:solidFill>
                <a:latin typeface="+mn-lt"/>
                <a:cs typeface="Arial" charset="0"/>
              </a:rPr>
              <a:t>easily corrected, information aids both the professionals helping and the couple</a:t>
            </a:r>
          </a:p>
          <a:p>
            <a:pPr marL="0" lvl="0" indent="0" algn="l" rtl="0">
              <a:spcBef>
                <a:spcPts val="640"/>
              </a:spcBef>
              <a:spcAft>
                <a:spcPts val="0"/>
              </a:spcAft>
              <a:buNone/>
            </a:pPr>
            <a:endParaRPr dirty="0"/>
          </a:p>
        </p:txBody>
      </p:sp>
      <p:sp>
        <p:nvSpPr>
          <p:cNvPr id="111" name="Google Shape;111;p23">
            <a:extLst>
              <a:ext uri="{FF2B5EF4-FFF2-40B4-BE49-F238E27FC236}">
                <a16:creationId xmlns:a16="http://schemas.microsoft.com/office/drawing/2014/main" id="{F7583BD8-EFC2-6B9F-AC4D-A6633775B74F}"/>
              </a:ext>
            </a:extLst>
          </p:cNvPr>
          <p:cNvSpPr txBox="1">
            <a:spLocks noGrp="1"/>
          </p:cNvSpPr>
          <p:nvPr>
            <p:ph type="title"/>
          </p:nvPr>
        </p:nvSpPr>
        <p:spPr>
          <a:xfrm>
            <a:off x="269631" y="238627"/>
            <a:ext cx="11499408" cy="787200"/>
          </a:xfrm>
          <a:prstGeom prst="rect">
            <a:avLst/>
          </a:prstGeom>
        </p:spPr>
        <p:txBody>
          <a:bodyPr spcFirstLastPara="1" wrap="square" lIns="91425" tIns="45700" rIns="91425" bIns="45700" anchor="t" anchorCtr="0">
            <a:normAutofit fontScale="90000"/>
          </a:bodyPr>
          <a:lstStyle/>
          <a:p>
            <a:pPr marL="0" lvl="0" indent="0" algn="ctr" rtl="0">
              <a:spcBef>
                <a:spcPts val="0"/>
              </a:spcBef>
              <a:spcAft>
                <a:spcPts val="0"/>
              </a:spcAft>
              <a:buNone/>
            </a:pPr>
            <a:r>
              <a:rPr lang="en-US" dirty="0"/>
              <a:t>Why Online is Usually The </a:t>
            </a:r>
            <a:br>
              <a:rPr lang="en-US" dirty="0"/>
            </a:br>
            <a:r>
              <a:rPr lang="en-US" dirty="0"/>
              <a:t>Better Way to Divide</a:t>
            </a:r>
            <a:endParaRPr dirty="0"/>
          </a:p>
        </p:txBody>
      </p:sp>
    </p:spTree>
    <p:extLst>
      <p:ext uri="{BB962C8B-B14F-4D97-AF65-F5344CB8AC3E}">
        <p14:creationId xmlns:p14="http://schemas.microsoft.com/office/powerpoint/2010/main" val="3452807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9">
          <a:extLst>
            <a:ext uri="{FF2B5EF4-FFF2-40B4-BE49-F238E27FC236}">
              <a16:creationId xmlns:a16="http://schemas.microsoft.com/office/drawing/2014/main" id="{5799BE42-E52C-AB8C-3FE0-3C0BF8B06F4E}"/>
            </a:ext>
          </a:extLst>
        </p:cNvPr>
        <p:cNvGrpSpPr/>
        <p:nvPr/>
      </p:nvGrpSpPr>
      <p:grpSpPr>
        <a:xfrm>
          <a:off x="0" y="0"/>
          <a:ext cx="0" cy="0"/>
          <a:chOff x="0" y="0"/>
          <a:chExt cx="0" cy="0"/>
        </a:xfrm>
      </p:grpSpPr>
      <p:sp>
        <p:nvSpPr>
          <p:cNvPr id="110" name="Google Shape;110;p23">
            <a:extLst>
              <a:ext uri="{FF2B5EF4-FFF2-40B4-BE49-F238E27FC236}">
                <a16:creationId xmlns:a16="http://schemas.microsoft.com/office/drawing/2014/main" id="{BDE980A0-E17A-8434-A394-4066E81B0C21}"/>
              </a:ext>
            </a:extLst>
          </p:cNvPr>
          <p:cNvSpPr txBox="1">
            <a:spLocks noGrp="1"/>
          </p:cNvSpPr>
          <p:nvPr>
            <p:ph type="body" idx="1"/>
          </p:nvPr>
        </p:nvSpPr>
        <p:spPr>
          <a:xfrm>
            <a:off x="439839" y="1754372"/>
            <a:ext cx="11329200" cy="4602000"/>
          </a:xfrm>
          <a:prstGeom prst="rect">
            <a:avLst/>
          </a:prstGeom>
        </p:spPr>
        <p:txBody>
          <a:bodyPr spcFirstLastPara="1" wrap="square" lIns="91425" tIns="45700" rIns="91425" bIns="45700" anchor="t" anchorCtr="0">
            <a:normAutofit/>
          </a:bodyPr>
          <a:lstStyle/>
          <a:p>
            <a:pPr marL="0" lvl="0" indent="0" algn="l" rtl="0">
              <a:spcBef>
                <a:spcPts val="640"/>
              </a:spcBef>
              <a:spcAft>
                <a:spcPts val="0"/>
              </a:spcAft>
              <a:buNone/>
            </a:pPr>
            <a:r>
              <a:rPr lang="en-US" sz="2800" dirty="0">
                <a:solidFill>
                  <a:schemeClr val="tx1">
                    <a:lumMod val="50000"/>
                  </a:schemeClr>
                </a:solidFill>
                <a:latin typeface="+mn-lt"/>
              </a:rPr>
              <a:t>Even when anticipating a potential divorce:</a:t>
            </a:r>
          </a:p>
          <a:p>
            <a:pPr marL="342900" lvl="0" indent="-342900" algn="l" rtl="0">
              <a:spcBef>
                <a:spcPts val="640"/>
              </a:spcBef>
              <a:spcAft>
                <a:spcPts val="0"/>
              </a:spcAft>
              <a:buFontTx/>
              <a:buChar char="-"/>
            </a:pPr>
            <a:r>
              <a:rPr lang="en-US" sz="2800" dirty="0">
                <a:solidFill>
                  <a:schemeClr val="tx1">
                    <a:lumMod val="50000"/>
                  </a:schemeClr>
                </a:solidFill>
                <a:latin typeface="+mn-lt"/>
              </a:rPr>
              <a:t>Having a comprehensive list of personal property / assets is good.</a:t>
            </a:r>
          </a:p>
          <a:p>
            <a:pPr marL="342900" lvl="0" indent="-342900" algn="l" rtl="0">
              <a:spcBef>
                <a:spcPts val="640"/>
              </a:spcBef>
              <a:spcAft>
                <a:spcPts val="0"/>
              </a:spcAft>
              <a:buFontTx/>
              <a:buChar char="-"/>
            </a:pPr>
            <a:r>
              <a:rPr lang="en-US" sz="2800" dirty="0">
                <a:solidFill>
                  <a:schemeClr val="tx1">
                    <a:lumMod val="50000"/>
                  </a:schemeClr>
                </a:solidFill>
                <a:latin typeface="+mn-lt"/>
              </a:rPr>
              <a:t>Covers worst cases: Coming home to an empty house, or things mysteriously disappearing is hard to reconcile without a starting inventory</a:t>
            </a:r>
          </a:p>
          <a:p>
            <a:pPr marL="342900" lvl="0" indent="-342900" algn="l" rtl="0">
              <a:spcBef>
                <a:spcPts val="640"/>
              </a:spcBef>
              <a:spcAft>
                <a:spcPts val="0"/>
              </a:spcAft>
              <a:buFontTx/>
              <a:buChar char="-"/>
            </a:pPr>
            <a:r>
              <a:rPr lang="en-US" sz="2800" dirty="0">
                <a:solidFill>
                  <a:schemeClr val="tx1">
                    <a:lumMod val="50000"/>
                  </a:schemeClr>
                </a:solidFill>
                <a:latin typeface="+mn-lt"/>
              </a:rPr>
              <a:t>Be sure to indicate pre-marital assets</a:t>
            </a:r>
          </a:p>
          <a:p>
            <a:pPr marL="0" lvl="0" indent="0" algn="l" rtl="0">
              <a:spcBef>
                <a:spcPts val="640"/>
              </a:spcBef>
              <a:spcAft>
                <a:spcPts val="0"/>
              </a:spcAft>
              <a:buNone/>
            </a:pPr>
            <a:endParaRPr dirty="0"/>
          </a:p>
        </p:txBody>
      </p:sp>
      <p:sp>
        <p:nvSpPr>
          <p:cNvPr id="111" name="Google Shape;111;p23">
            <a:extLst>
              <a:ext uri="{FF2B5EF4-FFF2-40B4-BE49-F238E27FC236}">
                <a16:creationId xmlns:a16="http://schemas.microsoft.com/office/drawing/2014/main" id="{7179271B-612F-2477-D779-259F51FF171D}"/>
              </a:ext>
            </a:extLst>
          </p:cNvPr>
          <p:cNvSpPr txBox="1">
            <a:spLocks noGrp="1"/>
          </p:cNvSpPr>
          <p:nvPr>
            <p:ph type="title"/>
          </p:nvPr>
        </p:nvSpPr>
        <p:spPr>
          <a:xfrm>
            <a:off x="269631" y="238627"/>
            <a:ext cx="11499408" cy="787200"/>
          </a:xfrm>
          <a:prstGeom prst="rect">
            <a:avLst/>
          </a:prstGeom>
        </p:spPr>
        <p:txBody>
          <a:bodyPr spcFirstLastPara="1" wrap="square" lIns="91425" tIns="45700" rIns="91425" bIns="45700" anchor="t" anchorCtr="0">
            <a:normAutofit fontScale="90000"/>
          </a:bodyPr>
          <a:lstStyle/>
          <a:p>
            <a:pPr marL="0" lvl="0" indent="0" algn="ctr" rtl="0">
              <a:spcBef>
                <a:spcPts val="0"/>
              </a:spcBef>
              <a:spcAft>
                <a:spcPts val="0"/>
              </a:spcAft>
              <a:buNone/>
            </a:pPr>
            <a:r>
              <a:rPr lang="en-US" dirty="0"/>
              <a:t>Best Practices for  Planning </a:t>
            </a:r>
            <a:br>
              <a:rPr lang="en-US" dirty="0"/>
            </a:br>
            <a:r>
              <a:rPr lang="en-US" dirty="0"/>
              <a:t>of Personal Property</a:t>
            </a:r>
            <a:endParaRPr dirty="0"/>
          </a:p>
        </p:txBody>
      </p:sp>
    </p:spTree>
    <p:extLst>
      <p:ext uri="{BB962C8B-B14F-4D97-AF65-F5344CB8AC3E}">
        <p14:creationId xmlns:p14="http://schemas.microsoft.com/office/powerpoint/2010/main" val="1813212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9">
          <a:extLst>
            <a:ext uri="{FF2B5EF4-FFF2-40B4-BE49-F238E27FC236}">
              <a16:creationId xmlns:a16="http://schemas.microsoft.com/office/drawing/2014/main" id="{6EBBB9C9-4447-37AB-147F-E0A2B0F05AF8}"/>
            </a:ext>
          </a:extLst>
        </p:cNvPr>
        <p:cNvGrpSpPr/>
        <p:nvPr/>
      </p:nvGrpSpPr>
      <p:grpSpPr>
        <a:xfrm>
          <a:off x="0" y="0"/>
          <a:ext cx="0" cy="0"/>
          <a:chOff x="0" y="0"/>
          <a:chExt cx="0" cy="0"/>
        </a:xfrm>
      </p:grpSpPr>
      <p:sp>
        <p:nvSpPr>
          <p:cNvPr id="110" name="Google Shape;110;p23">
            <a:extLst>
              <a:ext uri="{FF2B5EF4-FFF2-40B4-BE49-F238E27FC236}">
                <a16:creationId xmlns:a16="http://schemas.microsoft.com/office/drawing/2014/main" id="{772C4AEF-67ED-DE59-CC86-2560005D44D0}"/>
              </a:ext>
            </a:extLst>
          </p:cNvPr>
          <p:cNvSpPr txBox="1">
            <a:spLocks noGrp="1"/>
          </p:cNvSpPr>
          <p:nvPr>
            <p:ph type="body" idx="1"/>
          </p:nvPr>
        </p:nvSpPr>
        <p:spPr>
          <a:xfrm>
            <a:off x="690420" y="1855484"/>
            <a:ext cx="11329200" cy="4602000"/>
          </a:xfrm>
          <a:prstGeom prst="rect">
            <a:avLst/>
          </a:prstGeom>
        </p:spPr>
        <p:txBody>
          <a:bodyPr spcFirstLastPara="1" wrap="square" lIns="91425" tIns="45700" rIns="91425" bIns="45700" anchor="t" anchorCtr="0">
            <a:normAutofit fontScale="92500"/>
          </a:bodyPr>
          <a:lstStyle/>
          <a:p>
            <a:r>
              <a:rPr lang="en-US" sz="2800" i="1" dirty="0"/>
              <a:t>Unstructured negotiation leads to conflict loops.</a:t>
            </a:r>
            <a:endParaRPr lang="en-US" sz="2800" dirty="0"/>
          </a:p>
          <a:p>
            <a:r>
              <a:rPr lang="en-US" sz="2800" dirty="0"/>
              <a:t>Arguing item-by-item is inefficient and emotionally draining </a:t>
            </a:r>
          </a:p>
          <a:p>
            <a:r>
              <a:rPr lang="en-US" sz="2800" dirty="0"/>
              <a:t>Structured processes (rounds, blind bidding, prioritization) depersonalize decisions </a:t>
            </a:r>
          </a:p>
          <a:p>
            <a:r>
              <a:rPr lang="en-US" sz="2800" dirty="0"/>
              <a:t>Removes direct confrontation over individual items </a:t>
            </a:r>
          </a:p>
          <a:p>
            <a:r>
              <a:rPr lang="en-US" sz="2800" dirty="0"/>
              <a:t>Encourages progress instead of stalemate</a:t>
            </a:r>
          </a:p>
          <a:p>
            <a:pPr marL="0" lvl="0" indent="0" algn="l" rtl="0">
              <a:spcBef>
                <a:spcPts val="640"/>
              </a:spcBef>
              <a:spcAft>
                <a:spcPts val="0"/>
              </a:spcAft>
              <a:buNone/>
            </a:pPr>
            <a:endParaRPr lang="en-US" sz="2400" dirty="0">
              <a:solidFill>
                <a:schemeClr val="tx1">
                  <a:lumMod val="50000"/>
                </a:schemeClr>
              </a:solidFill>
              <a:latin typeface="+mn-lt"/>
            </a:endParaRPr>
          </a:p>
        </p:txBody>
      </p:sp>
      <p:sp>
        <p:nvSpPr>
          <p:cNvPr id="111" name="Google Shape;111;p23">
            <a:extLst>
              <a:ext uri="{FF2B5EF4-FFF2-40B4-BE49-F238E27FC236}">
                <a16:creationId xmlns:a16="http://schemas.microsoft.com/office/drawing/2014/main" id="{0FCC2F71-95AA-AA1E-9653-DB0D40091375}"/>
              </a:ext>
            </a:extLst>
          </p:cNvPr>
          <p:cNvSpPr txBox="1">
            <a:spLocks noGrp="1"/>
          </p:cNvSpPr>
          <p:nvPr>
            <p:ph type="title"/>
          </p:nvPr>
        </p:nvSpPr>
        <p:spPr>
          <a:xfrm>
            <a:off x="269631" y="238627"/>
            <a:ext cx="11499408" cy="787200"/>
          </a:xfrm>
          <a:prstGeom prst="rect">
            <a:avLst/>
          </a:prstGeom>
        </p:spPr>
        <p:txBody>
          <a:bodyPr spcFirstLastPara="1" wrap="square" lIns="91425" tIns="45700" rIns="91425" bIns="45700" anchor="t" anchorCtr="0">
            <a:normAutofit/>
          </a:bodyPr>
          <a:lstStyle/>
          <a:p>
            <a:pPr marL="0" lvl="0" indent="0" algn="ctr" rtl="0">
              <a:spcBef>
                <a:spcPts val="0"/>
              </a:spcBef>
              <a:spcAft>
                <a:spcPts val="0"/>
              </a:spcAft>
              <a:buNone/>
            </a:pPr>
            <a:r>
              <a:rPr lang="en-US" dirty="0"/>
              <a:t>Remember, You Are Their Guide</a:t>
            </a:r>
            <a:endParaRPr dirty="0"/>
          </a:p>
        </p:txBody>
      </p:sp>
    </p:spTree>
    <p:extLst>
      <p:ext uri="{BB962C8B-B14F-4D97-AF65-F5344CB8AC3E}">
        <p14:creationId xmlns:p14="http://schemas.microsoft.com/office/powerpoint/2010/main" val="2245319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9">
          <a:extLst>
            <a:ext uri="{FF2B5EF4-FFF2-40B4-BE49-F238E27FC236}">
              <a16:creationId xmlns:a16="http://schemas.microsoft.com/office/drawing/2014/main" id="{6C254713-0525-8485-4212-7D15467E625A}"/>
            </a:ext>
          </a:extLst>
        </p:cNvPr>
        <p:cNvGrpSpPr/>
        <p:nvPr/>
      </p:nvGrpSpPr>
      <p:grpSpPr>
        <a:xfrm>
          <a:off x="0" y="0"/>
          <a:ext cx="0" cy="0"/>
          <a:chOff x="0" y="0"/>
          <a:chExt cx="0" cy="0"/>
        </a:xfrm>
      </p:grpSpPr>
      <p:sp>
        <p:nvSpPr>
          <p:cNvPr id="111" name="Google Shape;111;p23">
            <a:extLst>
              <a:ext uri="{FF2B5EF4-FFF2-40B4-BE49-F238E27FC236}">
                <a16:creationId xmlns:a16="http://schemas.microsoft.com/office/drawing/2014/main" id="{E0D9B641-4647-E76D-4373-3591172D052E}"/>
              </a:ext>
            </a:extLst>
          </p:cNvPr>
          <p:cNvSpPr txBox="1">
            <a:spLocks noGrp="1"/>
          </p:cNvSpPr>
          <p:nvPr>
            <p:ph type="title"/>
          </p:nvPr>
        </p:nvSpPr>
        <p:spPr>
          <a:xfrm>
            <a:off x="269631" y="238627"/>
            <a:ext cx="11499408" cy="787200"/>
          </a:xfrm>
          <a:prstGeom prst="rect">
            <a:avLst/>
          </a:prstGeom>
        </p:spPr>
        <p:txBody>
          <a:bodyPr spcFirstLastPara="1" wrap="square" lIns="91425" tIns="45700" rIns="91425" bIns="45700" anchor="t" anchorCtr="0">
            <a:normAutofit/>
          </a:bodyPr>
          <a:lstStyle/>
          <a:p>
            <a:pPr marL="0" lvl="0" indent="0" algn="ctr" rtl="0">
              <a:spcBef>
                <a:spcPts val="0"/>
              </a:spcBef>
              <a:spcAft>
                <a:spcPts val="0"/>
              </a:spcAft>
              <a:buNone/>
            </a:pPr>
            <a:r>
              <a:rPr lang="en-US" dirty="0"/>
              <a:t>DYBBS</a:t>
            </a:r>
            <a:r>
              <a:rPr lang="en-US" sz="1600" dirty="0"/>
              <a:t>tm</a:t>
            </a:r>
            <a:r>
              <a:rPr lang="en-US" dirty="0"/>
              <a:t> – Dynamic Blind Bidding System</a:t>
            </a:r>
            <a:endParaRPr dirty="0"/>
          </a:p>
        </p:txBody>
      </p:sp>
      <p:sp>
        <p:nvSpPr>
          <p:cNvPr id="6" name="TextBox 5">
            <a:extLst>
              <a:ext uri="{FF2B5EF4-FFF2-40B4-BE49-F238E27FC236}">
                <a16:creationId xmlns:a16="http://schemas.microsoft.com/office/drawing/2014/main" id="{A1D81B42-9B6F-58E0-27E7-5AE424843588}"/>
              </a:ext>
            </a:extLst>
          </p:cNvPr>
          <p:cNvSpPr txBox="1"/>
          <p:nvPr/>
        </p:nvSpPr>
        <p:spPr>
          <a:xfrm>
            <a:off x="1207476" y="1902797"/>
            <a:ext cx="9812215" cy="3908762"/>
          </a:xfrm>
          <a:prstGeom prst="rect">
            <a:avLst/>
          </a:prstGeom>
          <a:noFill/>
        </p:spPr>
        <p:txBody>
          <a:bodyPr wrap="square" rtlCol="0">
            <a:spAutoFit/>
          </a:bodyPr>
          <a:lstStyle/>
          <a:p>
            <a:r>
              <a:rPr lang="en-US" sz="2400" b="1" dirty="0"/>
              <a:t>Coming in 2026</a:t>
            </a:r>
          </a:p>
          <a:p>
            <a:endParaRPr lang="en-US" sz="2800" b="1" dirty="0"/>
          </a:p>
          <a:p>
            <a:pPr marL="342900" indent="-342900">
              <a:buFontTx/>
              <a:buChar char="-"/>
            </a:pPr>
            <a:r>
              <a:rPr lang="en-US" sz="2800" dirty="0"/>
              <a:t>All unused points flow to the winner’s other remaining items proportionally</a:t>
            </a:r>
          </a:p>
          <a:p>
            <a:pPr marL="342900" indent="-342900">
              <a:buFontTx/>
              <a:buChar char="-"/>
            </a:pPr>
            <a:r>
              <a:rPr lang="en-US" sz="2800" dirty="0"/>
              <a:t>Losing bidder’s points also flow to their remaining available items</a:t>
            </a:r>
          </a:p>
          <a:p>
            <a:pPr marL="342900" indent="-342900">
              <a:buFontTx/>
              <a:buChar char="-"/>
            </a:pPr>
            <a:r>
              <a:rPr lang="en-US" sz="2800" dirty="0"/>
              <a:t>No points wasted</a:t>
            </a:r>
          </a:p>
          <a:p>
            <a:pPr marL="342900" indent="-342900">
              <a:buFontTx/>
              <a:buChar char="-"/>
            </a:pPr>
            <a:r>
              <a:rPr lang="en-US" sz="2800" dirty="0"/>
              <a:t>True preferences flow, repeats until all things are awarded</a:t>
            </a:r>
          </a:p>
          <a:p>
            <a:endParaRPr lang="en-US" dirty="0"/>
          </a:p>
          <a:p>
            <a:r>
              <a:rPr lang="en-US" dirty="0"/>
              <a:t>Patent pending</a:t>
            </a:r>
          </a:p>
        </p:txBody>
      </p:sp>
    </p:spTree>
    <p:extLst>
      <p:ext uri="{BB962C8B-B14F-4D97-AF65-F5344CB8AC3E}">
        <p14:creationId xmlns:p14="http://schemas.microsoft.com/office/powerpoint/2010/main" val="23425215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4DAA95-E968-A0B1-9610-D67B1F9A9E2F}"/>
              </a:ext>
            </a:extLst>
          </p:cNvPr>
          <p:cNvSpPr>
            <a:spLocks noGrp="1"/>
          </p:cNvSpPr>
          <p:nvPr>
            <p:ph type="body" idx="1"/>
          </p:nvPr>
        </p:nvSpPr>
        <p:spPr/>
        <p:txBody>
          <a:bodyPr>
            <a:normAutofit/>
          </a:bodyPr>
          <a:lstStyle/>
          <a:p>
            <a:pPr lvl="0" algn="ctr"/>
            <a:r>
              <a:rPr lang="sv-SE" sz="3200" dirty="0"/>
              <a:t>David MacMahan</a:t>
            </a:r>
          </a:p>
          <a:p>
            <a:pPr lvl="0" algn="ctr"/>
            <a:r>
              <a:rPr lang="sv-SE" sz="3200" dirty="0">
                <a:hlinkClick r:id="rId2"/>
              </a:rPr>
              <a:t>David@FairSplit.com</a:t>
            </a:r>
            <a:endParaRPr lang="sv-SE" sz="3200" dirty="0"/>
          </a:p>
          <a:p>
            <a:pPr lvl="0" algn="ctr"/>
            <a:r>
              <a:rPr lang="sv-SE" sz="3200" dirty="0"/>
              <a:t>855-58ESTATe </a:t>
            </a:r>
          </a:p>
          <a:p>
            <a:pPr lvl="0" algn="ctr"/>
            <a:r>
              <a:rPr lang="sv-SE" sz="3200" dirty="0"/>
              <a:t>(855-583-7828</a:t>
            </a:r>
          </a:p>
          <a:p>
            <a:pPr lvl="0" algn="ctr"/>
            <a:r>
              <a:rPr lang="sv-SE" sz="3200" dirty="0"/>
              <a:t>NADP Page:  </a:t>
            </a:r>
            <a:r>
              <a:rPr lang="sv-SE" sz="3200" dirty="0">
                <a:hlinkClick r:id="rId3"/>
              </a:rPr>
              <a:t>https://www.fairsplit.com/plp/nadp/</a:t>
            </a:r>
            <a:r>
              <a:rPr lang="sv-SE" sz="3200" dirty="0"/>
              <a:t> </a:t>
            </a:r>
            <a:endParaRPr lang="en-US" sz="3200" dirty="0"/>
          </a:p>
        </p:txBody>
      </p:sp>
      <p:sp>
        <p:nvSpPr>
          <p:cNvPr id="3" name="Title 2">
            <a:extLst>
              <a:ext uri="{FF2B5EF4-FFF2-40B4-BE49-F238E27FC236}">
                <a16:creationId xmlns:a16="http://schemas.microsoft.com/office/drawing/2014/main" id="{889A1AFD-9777-8998-EF4A-DFDDC70C8214}"/>
              </a:ext>
            </a:extLst>
          </p:cNvPr>
          <p:cNvSpPr>
            <a:spLocks noGrp="1"/>
          </p:cNvSpPr>
          <p:nvPr>
            <p:ph type="title"/>
          </p:nvPr>
        </p:nvSpPr>
        <p:spPr/>
        <p:txBody>
          <a:bodyPr/>
          <a:lstStyle/>
          <a:p>
            <a:r>
              <a:rPr lang="en-US" dirty="0"/>
              <a:t>Contact Information</a:t>
            </a:r>
          </a:p>
        </p:txBody>
      </p:sp>
    </p:spTree>
    <p:extLst>
      <p:ext uri="{BB962C8B-B14F-4D97-AF65-F5344CB8AC3E}">
        <p14:creationId xmlns:p14="http://schemas.microsoft.com/office/powerpoint/2010/main" val="2773280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850112-489A-621F-CB05-5041AF010B18}"/>
              </a:ext>
            </a:extLst>
          </p:cNvPr>
          <p:cNvPicPr>
            <a:picLocks noChangeAspect="1"/>
          </p:cNvPicPr>
          <p:nvPr/>
        </p:nvPicPr>
        <p:blipFill>
          <a:blip r:embed="rId2"/>
          <a:stretch>
            <a:fillRect/>
          </a:stretch>
        </p:blipFill>
        <p:spPr>
          <a:xfrm>
            <a:off x="394210" y="1351265"/>
            <a:ext cx="3572566" cy="3944454"/>
          </a:xfrm>
          <a:prstGeom prst="rect">
            <a:avLst/>
          </a:prstGeom>
        </p:spPr>
      </p:pic>
      <p:sp>
        <p:nvSpPr>
          <p:cNvPr id="4" name="TextBox 3">
            <a:extLst>
              <a:ext uri="{FF2B5EF4-FFF2-40B4-BE49-F238E27FC236}">
                <a16:creationId xmlns:a16="http://schemas.microsoft.com/office/drawing/2014/main" id="{52473E12-3F85-ABB5-516D-E9D62F7B378D}"/>
              </a:ext>
            </a:extLst>
          </p:cNvPr>
          <p:cNvSpPr txBox="1"/>
          <p:nvPr/>
        </p:nvSpPr>
        <p:spPr>
          <a:xfrm>
            <a:off x="5232867" y="1351265"/>
            <a:ext cx="6564923" cy="4524315"/>
          </a:xfrm>
          <a:prstGeom prst="rect">
            <a:avLst/>
          </a:prstGeom>
          <a:noFill/>
        </p:spPr>
        <p:txBody>
          <a:bodyPr wrap="square" rtlCol="0">
            <a:spAutoFit/>
          </a:bodyPr>
          <a:lstStyle/>
          <a:p>
            <a:r>
              <a:rPr lang="en-US" sz="1800" dirty="0"/>
              <a:t>David MacMahan is the founder and president of FairSplit.com “Divide Things, Not Families”, long time entrepreneur and someone who challenges status quo.  Over the past fifteen years of working with families and divorcing couples dividing estates, he is now widely recognized as the leading industry expert on estate division of personal property.  He has personally helped navigate the family dynamics in thousands of those divisions, and helping all involved understand the places the parties are coming from, and how to accommodate in unique family situations.  He is often hired to serve as Administrator of the FairSplit process, but also as an independent third-party mediator to help keep tensions down between family members and reduce the pressure on executors of the estate. </a:t>
            </a:r>
          </a:p>
          <a:p>
            <a:endParaRPr lang="en-US" sz="1800" dirty="0"/>
          </a:p>
          <a:p>
            <a:endParaRPr lang="en-US" sz="1800" dirty="0"/>
          </a:p>
        </p:txBody>
      </p:sp>
    </p:spTree>
    <p:extLst>
      <p:ext uri="{BB962C8B-B14F-4D97-AF65-F5344CB8AC3E}">
        <p14:creationId xmlns:p14="http://schemas.microsoft.com/office/powerpoint/2010/main" val="2304006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50" name="Google Shape;150;p28"/>
          <p:cNvSpPr txBox="1">
            <a:spLocks noGrp="1"/>
          </p:cNvSpPr>
          <p:nvPr>
            <p:ph type="body" idx="1"/>
          </p:nvPr>
        </p:nvSpPr>
        <p:spPr>
          <a:xfrm>
            <a:off x="4067908" y="1535723"/>
            <a:ext cx="8124091" cy="5029199"/>
          </a:xfrm>
          <a:prstGeom prst="rect">
            <a:avLst/>
          </a:prstGeom>
        </p:spPr>
        <p:txBody>
          <a:bodyPr spcFirstLastPara="1" wrap="square" lIns="91425" tIns="45700" rIns="91425" bIns="45700" anchor="t" anchorCtr="0">
            <a:normAutofit/>
          </a:bodyPr>
          <a:lstStyle/>
          <a:p>
            <a:pPr>
              <a:buNone/>
            </a:pPr>
            <a:r>
              <a:rPr lang="en-US" b="1" dirty="0"/>
              <a:t>You Can’t Divide What Isn’t Clearly Listed</a:t>
            </a:r>
          </a:p>
          <a:p>
            <a:pPr>
              <a:buNone/>
            </a:pPr>
            <a:r>
              <a:rPr lang="en-US" b="1" i="1" dirty="0"/>
              <a:t>Comprehensive Inventory first, decisions second</a:t>
            </a:r>
          </a:p>
          <a:p>
            <a:pPr>
              <a:buFont typeface="Arial" panose="020B0604020202020204" pitchFamily="34" charset="0"/>
              <a:buChar char="•"/>
            </a:pPr>
            <a:r>
              <a:rPr lang="en-US" dirty="0"/>
              <a:t>Most conflict around the “things” stems from incomplete or unclear lists, or inflated or minimized values </a:t>
            </a:r>
          </a:p>
          <a:p>
            <a:pPr>
              <a:buFont typeface="Arial" panose="020B0604020202020204" pitchFamily="34" charset="0"/>
              <a:buChar char="•"/>
            </a:pPr>
            <a:r>
              <a:rPr lang="en-US" dirty="0"/>
              <a:t>Hidden, forgotten, overvalued or undervalued items derail negotiations </a:t>
            </a:r>
          </a:p>
          <a:p>
            <a:pPr>
              <a:buFont typeface="Arial" panose="020B0604020202020204" pitchFamily="34" charset="0"/>
              <a:buChar char="•"/>
            </a:pPr>
            <a:r>
              <a:rPr lang="en-US" dirty="0"/>
              <a:t>Photos + AI listing dramatically reduce time required and avoids omissions </a:t>
            </a:r>
          </a:p>
          <a:p>
            <a:pPr>
              <a:buFont typeface="Arial" panose="020B0604020202020204" pitchFamily="34" charset="0"/>
              <a:buChar char="•"/>
            </a:pPr>
            <a:r>
              <a:rPr lang="en-US" dirty="0"/>
              <a:t>A shared, real-time list eliminates “he said / she said” </a:t>
            </a:r>
          </a:p>
          <a:p>
            <a:pPr marL="0" lvl="0" indent="0" algn="l" rtl="0">
              <a:spcBef>
                <a:spcPts val="640"/>
              </a:spcBef>
              <a:spcAft>
                <a:spcPts val="0"/>
              </a:spcAft>
              <a:buNone/>
            </a:pPr>
            <a:endParaRPr lang="en-US" dirty="0">
              <a:solidFill>
                <a:schemeClr val="tx1">
                  <a:lumMod val="50000"/>
                </a:schemeClr>
              </a:solidFill>
              <a:latin typeface="+mn-lt"/>
            </a:endParaRPr>
          </a:p>
          <a:p>
            <a:pPr marL="342900" lvl="0" indent="-342900" algn="l" rtl="0">
              <a:spcBef>
                <a:spcPts val="640"/>
              </a:spcBef>
              <a:spcAft>
                <a:spcPts val="0"/>
              </a:spcAft>
              <a:buFontTx/>
              <a:buChar char="-"/>
            </a:pPr>
            <a:endParaRPr dirty="0"/>
          </a:p>
        </p:txBody>
      </p:sp>
      <p:sp>
        <p:nvSpPr>
          <p:cNvPr id="151" name="Google Shape;151;p28"/>
          <p:cNvSpPr txBox="1">
            <a:spLocks noGrp="1"/>
          </p:cNvSpPr>
          <p:nvPr>
            <p:ph type="title"/>
          </p:nvPr>
        </p:nvSpPr>
        <p:spPr>
          <a:xfrm>
            <a:off x="3059723" y="97559"/>
            <a:ext cx="8639496" cy="1258543"/>
          </a:xfrm>
          <a:prstGeom prst="rect">
            <a:avLst/>
          </a:prstGeom>
        </p:spPr>
        <p:txBody>
          <a:bodyPr spcFirstLastPara="1" wrap="square" lIns="91425" tIns="45700" rIns="91425" bIns="45700" anchor="t" anchorCtr="0">
            <a:normAutofit fontScale="90000"/>
          </a:bodyPr>
          <a:lstStyle/>
          <a:p>
            <a:pPr marL="0" lvl="0" indent="0" algn="l" rtl="0">
              <a:spcBef>
                <a:spcPts val="0"/>
              </a:spcBef>
              <a:spcAft>
                <a:spcPts val="0"/>
              </a:spcAft>
              <a:buNone/>
            </a:pPr>
            <a:r>
              <a:rPr lang="en-US" dirty="0"/>
              <a:t>Recurring Challenges Seen When Dividing Personal Property</a:t>
            </a:r>
            <a:endParaRPr dirty="0"/>
          </a:p>
        </p:txBody>
      </p:sp>
      <p:pic>
        <p:nvPicPr>
          <p:cNvPr id="3" name="Picture 2">
            <a:extLst>
              <a:ext uri="{FF2B5EF4-FFF2-40B4-BE49-F238E27FC236}">
                <a16:creationId xmlns:a16="http://schemas.microsoft.com/office/drawing/2014/main" id="{6BC28217-C818-AF3F-2F3F-F0D47D640A89}"/>
              </a:ext>
            </a:extLst>
          </p:cNvPr>
          <p:cNvPicPr>
            <a:picLocks noChangeAspect="1"/>
          </p:cNvPicPr>
          <p:nvPr/>
        </p:nvPicPr>
        <p:blipFill>
          <a:blip r:embed="rId3"/>
          <a:stretch>
            <a:fillRect/>
          </a:stretch>
        </p:blipFill>
        <p:spPr>
          <a:xfrm>
            <a:off x="174304" y="1852246"/>
            <a:ext cx="3780690" cy="252046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a:extLst>
            <a:ext uri="{FF2B5EF4-FFF2-40B4-BE49-F238E27FC236}">
              <a16:creationId xmlns:a16="http://schemas.microsoft.com/office/drawing/2014/main" id="{50053BCD-53C2-3ADB-1D2B-BDAE732C009D}"/>
            </a:ext>
          </a:extLst>
        </p:cNvPr>
        <p:cNvGrpSpPr/>
        <p:nvPr/>
      </p:nvGrpSpPr>
      <p:grpSpPr>
        <a:xfrm>
          <a:off x="0" y="0"/>
          <a:ext cx="0" cy="0"/>
          <a:chOff x="0" y="0"/>
          <a:chExt cx="0" cy="0"/>
        </a:xfrm>
      </p:grpSpPr>
      <p:sp>
        <p:nvSpPr>
          <p:cNvPr id="110" name="Google Shape;110;p23">
            <a:extLst>
              <a:ext uri="{FF2B5EF4-FFF2-40B4-BE49-F238E27FC236}">
                <a16:creationId xmlns:a16="http://schemas.microsoft.com/office/drawing/2014/main" id="{9C0DEB2A-1BD1-771D-A65D-5639C78D23F4}"/>
              </a:ext>
            </a:extLst>
          </p:cNvPr>
          <p:cNvSpPr txBox="1">
            <a:spLocks noGrp="1"/>
          </p:cNvSpPr>
          <p:nvPr>
            <p:ph type="body" idx="1"/>
          </p:nvPr>
        </p:nvSpPr>
        <p:spPr>
          <a:xfrm>
            <a:off x="581223" y="1665214"/>
            <a:ext cx="11610777" cy="4954159"/>
          </a:xfrm>
          <a:prstGeom prst="rect">
            <a:avLst/>
          </a:prstGeom>
        </p:spPr>
        <p:txBody>
          <a:bodyPr spcFirstLastPara="1" wrap="square" lIns="91425" tIns="45700" rIns="91425" bIns="45700" anchor="t" anchorCtr="0">
            <a:normAutofit/>
          </a:bodyPr>
          <a:lstStyle/>
          <a:p>
            <a:pPr marL="0" lvl="0" indent="0" algn="l" rtl="0">
              <a:spcBef>
                <a:spcPts val="640"/>
              </a:spcBef>
              <a:spcAft>
                <a:spcPts val="0"/>
              </a:spcAft>
              <a:buNone/>
            </a:pPr>
            <a:r>
              <a:rPr lang="en-US" b="1" dirty="0"/>
              <a:t>Assets and debts are part of the same equation</a:t>
            </a:r>
          </a:p>
          <a:p>
            <a:pPr marL="0" lvl="0" indent="0" algn="l" rtl="0">
              <a:spcBef>
                <a:spcPts val="640"/>
              </a:spcBef>
              <a:spcAft>
                <a:spcPts val="0"/>
              </a:spcAft>
              <a:buNone/>
            </a:pPr>
            <a:endParaRPr lang="en-US" b="1" dirty="0"/>
          </a:p>
          <a:p>
            <a:pPr marL="0" lvl="0" indent="0" algn="l" rtl="0">
              <a:spcBef>
                <a:spcPts val="640"/>
              </a:spcBef>
              <a:spcAft>
                <a:spcPts val="0"/>
              </a:spcAft>
              <a:buNone/>
            </a:pPr>
            <a:r>
              <a:rPr lang="en-US" dirty="0"/>
              <a:t>While FairSplit typically is referencing personal property assets, any liabilities may simply be entered as negative values to help create a full, true picture.</a:t>
            </a:r>
          </a:p>
          <a:p>
            <a:pPr marL="0" lvl="0" indent="0" algn="l" rtl="0">
              <a:spcBef>
                <a:spcPts val="640"/>
              </a:spcBef>
              <a:spcAft>
                <a:spcPts val="0"/>
              </a:spcAft>
              <a:buNone/>
            </a:pPr>
            <a:r>
              <a:rPr lang="en-US" dirty="0"/>
              <a:t>- Credit cards, loans, tax liabilities often overlooked initially</a:t>
            </a:r>
          </a:p>
          <a:p>
            <a:pPr marL="0" lvl="0" indent="0" algn="l" rtl="0">
              <a:spcBef>
                <a:spcPts val="640"/>
              </a:spcBef>
              <a:spcAft>
                <a:spcPts val="0"/>
              </a:spcAft>
              <a:buNone/>
            </a:pPr>
            <a:r>
              <a:rPr lang="en-US" dirty="0"/>
              <a:t>- Responsibility for debt can be more contentious than assets</a:t>
            </a:r>
          </a:p>
          <a:p>
            <a:pPr marL="0" lvl="0" indent="0" algn="l" rtl="0">
              <a:spcBef>
                <a:spcPts val="640"/>
              </a:spcBef>
              <a:spcAft>
                <a:spcPts val="0"/>
              </a:spcAft>
              <a:buNone/>
            </a:pPr>
            <a:r>
              <a:rPr lang="en-US" dirty="0"/>
              <a:t>- Must be tracked alongside assets for true net division</a:t>
            </a:r>
          </a:p>
          <a:p>
            <a:pPr marL="0" lvl="0" indent="0" algn="l" rtl="0">
              <a:spcBef>
                <a:spcPts val="640"/>
              </a:spcBef>
              <a:spcAft>
                <a:spcPts val="0"/>
              </a:spcAft>
              <a:buNone/>
            </a:pPr>
            <a:r>
              <a:rPr lang="en-US" dirty="0"/>
              <a:t>- Impacts equalization calculations</a:t>
            </a:r>
            <a:endParaRPr dirty="0"/>
          </a:p>
        </p:txBody>
      </p:sp>
      <p:sp>
        <p:nvSpPr>
          <p:cNvPr id="111" name="Google Shape;111;p23">
            <a:extLst>
              <a:ext uri="{FF2B5EF4-FFF2-40B4-BE49-F238E27FC236}">
                <a16:creationId xmlns:a16="http://schemas.microsoft.com/office/drawing/2014/main" id="{3ACF9E44-07CF-7C75-60E0-09F0923F12B2}"/>
              </a:ext>
            </a:extLst>
          </p:cNvPr>
          <p:cNvSpPr txBox="1">
            <a:spLocks noGrp="1"/>
          </p:cNvSpPr>
          <p:nvPr>
            <p:ph type="title"/>
          </p:nvPr>
        </p:nvSpPr>
        <p:spPr>
          <a:xfrm>
            <a:off x="269631" y="238627"/>
            <a:ext cx="11499408" cy="787200"/>
          </a:xfrm>
          <a:prstGeom prst="rect">
            <a:avLst/>
          </a:prstGeom>
        </p:spPr>
        <p:txBody>
          <a:bodyPr spcFirstLastPara="1" wrap="square" lIns="91425" tIns="45700" rIns="91425" bIns="45700" anchor="t" anchorCtr="0">
            <a:normAutofit fontScale="90000"/>
          </a:bodyPr>
          <a:lstStyle/>
          <a:p>
            <a:pPr marL="0" lvl="0" indent="0" algn="ctr" rtl="0">
              <a:spcBef>
                <a:spcPts val="0"/>
              </a:spcBef>
              <a:spcAft>
                <a:spcPts val="0"/>
              </a:spcAft>
              <a:buNone/>
            </a:pPr>
            <a:r>
              <a:rPr lang="en-US" dirty="0"/>
              <a:t>Why Online is Usually The </a:t>
            </a:r>
            <a:br>
              <a:rPr lang="en-US" dirty="0"/>
            </a:br>
            <a:r>
              <a:rPr lang="en-US" dirty="0"/>
              <a:t>Better Way to Divide</a:t>
            </a:r>
            <a:endParaRPr dirty="0"/>
          </a:p>
        </p:txBody>
      </p:sp>
    </p:spTree>
    <p:extLst>
      <p:ext uri="{BB962C8B-B14F-4D97-AF65-F5344CB8AC3E}">
        <p14:creationId xmlns:p14="http://schemas.microsoft.com/office/powerpoint/2010/main" val="3594622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7799D9-BA81-C31E-8749-E944B2A7D763}"/>
              </a:ext>
            </a:extLst>
          </p:cNvPr>
          <p:cNvSpPr>
            <a:spLocks noGrp="1"/>
          </p:cNvSpPr>
          <p:nvPr>
            <p:ph type="body" idx="1"/>
          </p:nvPr>
        </p:nvSpPr>
        <p:spPr/>
        <p:txBody>
          <a:bodyPr>
            <a:normAutofit fontScale="92500" lnSpcReduction="10000"/>
          </a:bodyPr>
          <a:lstStyle/>
          <a:p>
            <a:r>
              <a:rPr lang="en-US" sz="2800" dirty="0"/>
              <a:t>50% OFF $300 set-up – NADP-cobrand50 5-minute set-up </a:t>
            </a:r>
          </a:p>
          <a:p>
            <a:r>
              <a:rPr lang="en-US" sz="2800" dirty="0">
                <a:hlinkClick r:id="rId2"/>
              </a:rPr>
              <a:t>https://www.fairsplit.com/co-brand/</a:t>
            </a:r>
            <a:r>
              <a:rPr lang="en-US" sz="2800" dirty="0"/>
              <a:t> </a:t>
            </a:r>
          </a:p>
          <a:p>
            <a:r>
              <a:rPr lang="en-US" sz="2800"/>
              <a:t>NADP Landing Page: </a:t>
            </a:r>
            <a:r>
              <a:rPr lang="en-US" sz="2800">
                <a:hlinkClick r:id="rId3"/>
              </a:rPr>
              <a:t>https://www.fairsplit.com/plp/nadp/</a:t>
            </a:r>
            <a:r>
              <a:rPr lang="en-US" sz="2800"/>
              <a:t> </a:t>
            </a:r>
            <a:endParaRPr lang="en-US" sz="2800" dirty="0"/>
          </a:p>
          <a:p>
            <a:r>
              <a:rPr lang="en-US" sz="2800" dirty="0"/>
              <a:t>Upload logo and contact footer copy</a:t>
            </a:r>
          </a:p>
          <a:p>
            <a:r>
              <a:rPr lang="en-US" sz="2800" dirty="0"/>
              <a:t>All reports and pages are your company brand and unlimited Ai inventory accounts included. </a:t>
            </a:r>
          </a:p>
          <a:p>
            <a:r>
              <a:rPr lang="en-US" sz="2800" dirty="0"/>
              <a:t>$150 per year renewal for unlimited use</a:t>
            </a:r>
          </a:p>
        </p:txBody>
      </p:sp>
      <p:sp>
        <p:nvSpPr>
          <p:cNvPr id="3" name="Title 2">
            <a:extLst>
              <a:ext uri="{FF2B5EF4-FFF2-40B4-BE49-F238E27FC236}">
                <a16:creationId xmlns:a16="http://schemas.microsoft.com/office/drawing/2014/main" id="{ED163441-C9D0-1D81-B3B2-E3FC9F82B456}"/>
              </a:ext>
            </a:extLst>
          </p:cNvPr>
          <p:cNvSpPr>
            <a:spLocks noGrp="1"/>
          </p:cNvSpPr>
          <p:nvPr>
            <p:ph type="title"/>
          </p:nvPr>
        </p:nvSpPr>
        <p:spPr/>
        <p:txBody>
          <a:bodyPr/>
          <a:lstStyle/>
          <a:p>
            <a:r>
              <a:rPr lang="en-US" dirty="0"/>
              <a:t>Co-Brand and Provide as a  Client Tool</a:t>
            </a:r>
          </a:p>
        </p:txBody>
      </p:sp>
    </p:spTree>
    <p:extLst>
      <p:ext uri="{BB962C8B-B14F-4D97-AF65-F5344CB8AC3E}">
        <p14:creationId xmlns:p14="http://schemas.microsoft.com/office/powerpoint/2010/main" val="2589265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00234-0114-B4E7-F290-A305D387C3C9}"/>
            </a:ext>
          </a:extLst>
        </p:cNvPr>
        <p:cNvGrpSpPr/>
        <p:nvPr/>
      </p:nvGrpSpPr>
      <p:grpSpPr>
        <a:xfrm>
          <a:off x="0" y="0"/>
          <a:ext cx="0" cy="0"/>
          <a:chOff x="0" y="0"/>
          <a:chExt cx="0" cy="0"/>
        </a:xfrm>
      </p:grpSpPr>
      <p:sp>
        <p:nvSpPr>
          <p:cNvPr id="4" name="Title 2">
            <a:extLst>
              <a:ext uri="{FF2B5EF4-FFF2-40B4-BE49-F238E27FC236}">
                <a16:creationId xmlns:a16="http://schemas.microsoft.com/office/drawing/2014/main" id="{14F92060-C0B8-44E0-7B80-5F2955C42AD2}"/>
              </a:ext>
            </a:extLst>
          </p:cNvPr>
          <p:cNvSpPr>
            <a:spLocks noGrp="1"/>
          </p:cNvSpPr>
          <p:nvPr>
            <p:ph type="title"/>
          </p:nvPr>
        </p:nvSpPr>
        <p:spPr>
          <a:xfrm>
            <a:off x="474899" y="103811"/>
            <a:ext cx="11242200" cy="787200"/>
          </a:xfrm>
        </p:spPr>
        <p:txBody>
          <a:bodyPr>
            <a:normAutofit fontScale="90000"/>
          </a:bodyPr>
          <a:lstStyle/>
          <a:p>
            <a:r>
              <a:rPr lang="en-US" dirty="0">
                <a:solidFill>
                  <a:schemeClr val="bg1"/>
                </a:solidFill>
                <a:latin typeface="Montserrat SemiBold" panose="00000700000000000000" pitchFamily="2" charset="0"/>
                <a:ea typeface="Times New Roman" panose="02020603050405020304" pitchFamily="18" charset="0"/>
              </a:rPr>
              <a:t>Get The Assets Listed  -</a:t>
            </a:r>
            <a:br>
              <a:rPr lang="en-US" dirty="0">
                <a:solidFill>
                  <a:schemeClr val="bg1"/>
                </a:solidFill>
                <a:latin typeface="Montserrat SemiBold" panose="00000700000000000000" pitchFamily="2" charset="0"/>
                <a:ea typeface="Calibri" panose="020F0502020204030204" pitchFamily="34" charset="0"/>
              </a:rPr>
            </a:br>
            <a:r>
              <a:rPr lang="en-US" dirty="0">
                <a:solidFill>
                  <a:schemeClr val="bg1"/>
                </a:solidFill>
                <a:latin typeface="Montserrat SemiBold" panose="00000700000000000000" pitchFamily="2" charset="0"/>
                <a:ea typeface="Calibri" panose="020F0502020204030204" pitchFamily="34" charset="0"/>
              </a:rPr>
              <a:t>AI Reduces the Task by Tens of Hours </a:t>
            </a:r>
            <a:endParaRPr lang="en-US" dirty="0">
              <a:solidFill>
                <a:schemeClr val="bg1"/>
              </a:solidFill>
              <a:latin typeface="Montserrat SemiBold" panose="00000700000000000000" pitchFamily="2" charset="0"/>
            </a:endParaRPr>
          </a:p>
        </p:txBody>
      </p:sp>
      <p:pic>
        <p:nvPicPr>
          <p:cNvPr id="2" name="Picture 1">
            <a:extLst>
              <a:ext uri="{FF2B5EF4-FFF2-40B4-BE49-F238E27FC236}">
                <a16:creationId xmlns:a16="http://schemas.microsoft.com/office/drawing/2014/main" id="{140AE267-54AF-58F0-F01B-3BDA3655D100}"/>
              </a:ext>
            </a:extLst>
          </p:cNvPr>
          <p:cNvPicPr>
            <a:picLocks noChangeAspect="1"/>
          </p:cNvPicPr>
          <p:nvPr/>
        </p:nvPicPr>
        <p:blipFill>
          <a:blip r:embed="rId3"/>
          <a:stretch>
            <a:fillRect/>
          </a:stretch>
        </p:blipFill>
        <p:spPr>
          <a:xfrm>
            <a:off x="550985" y="2205114"/>
            <a:ext cx="5673969" cy="4462258"/>
          </a:xfrm>
          <a:prstGeom prst="rect">
            <a:avLst/>
          </a:prstGeom>
        </p:spPr>
      </p:pic>
      <p:sp>
        <p:nvSpPr>
          <p:cNvPr id="3" name="TextBox 2">
            <a:extLst>
              <a:ext uri="{FF2B5EF4-FFF2-40B4-BE49-F238E27FC236}">
                <a16:creationId xmlns:a16="http://schemas.microsoft.com/office/drawing/2014/main" id="{2E0F7EF0-B2AE-52ED-8A6F-F9CB86AC8CE3}"/>
              </a:ext>
            </a:extLst>
          </p:cNvPr>
          <p:cNvSpPr txBox="1"/>
          <p:nvPr/>
        </p:nvSpPr>
        <p:spPr>
          <a:xfrm>
            <a:off x="6264518" y="2451768"/>
            <a:ext cx="5780943" cy="3600986"/>
          </a:xfrm>
          <a:prstGeom prst="rect">
            <a:avLst/>
          </a:prstGeom>
          <a:noFill/>
        </p:spPr>
        <p:txBody>
          <a:bodyPr wrap="square" rtlCol="0">
            <a:spAutoFit/>
          </a:bodyPr>
          <a:lstStyle/>
          <a:p>
            <a:r>
              <a:rPr lang="en-US" sz="2000" dirty="0"/>
              <a:t>What once took many tens of hours to </a:t>
            </a:r>
            <a:r>
              <a:rPr lang="en-US" sz="2000" dirty="0">
                <a:solidFill>
                  <a:schemeClr val="tx1">
                    <a:lumMod val="50000"/>
                  </a:schemeClr>
                </a:solidFill>
              </a:rPr>
              <a:t>photograph, </a:t>
            </a:r>
            <a:r>
              <a:rPr lang="en-US" sz="2000" dirty="0"/>
              <a:t>type up in spreadsheets, insert Dropbox links to photos and email to all heirs, is now done with AI in hours, not weeks. </a:t>
            </a:r>
          </a:p>
          <a:p>
            <a:endParaRPr lang="en-US" sz="2000" dirty="0"/>
          </a:p>
          <a:p>
            <a:r>
              <a:rPr lang="en-US" sz="2000" dirty="0"/>
              <a:t>1. Photograph as one would want to choose</a:t>
            </a:r>
          </a:p>
          <a:p>
            <a:r>
              <a:rPr lang="en-US" sz="2000" dirty="0"/>
              <a:t>2. Upload room by room </a:t>
            </a:r>
          </a:p>
          <a:p>
            <a:r>
              <a:rPr lang="en-US" sz="2000" dirty="0"/>
              <a:t>3. Submit to AI</a:t>
            </a:r>
          </a:p>
          <a:p>
            <a:r>
              <a:rPr lang="en-US" sz="2000" dirty="0"/>
              <a:t>4. Go to next room and repeat</a:t>
            </a:r>
          </a:p>
          <a:p>
            <a:r>
              <a:rPr lang="en-US" sz="2000" dirty="0"/>
              <a:t>5. Double check report for any errors and correct</a:t>
            </a:r>
          </a:p>
          <a:p>
            <a:endParaRPr lang="en-US" dirty="0"/>
          </a:p>
          <a:p>
            <a:endParaRPr lang="en-US" dirty="0"/>
          </a:p>
        </p:txBody>
      </p:sp>
    </p:spTree>
    <p:extLst>
      <p:ext uri="{BB962C8B-B14F-4D97-AF65-F5344CB8AC3E}">
        <p14:creationId xmlns:p14="http://schemas.microsoft.com/office/powerpoint/2010/main" val="1407292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058327-AED0-8841-A185-6EC3B9B42CEE}"/>
            </a:ext>
          </a:extLst>
        </p:cNvPr>
        <p:cNvGrpSpPr/>
        <p:nvPr/>
      </p:nvGrpSpPr>
      <p:grpSpPr>
        <a:xfrm>
          <a:off x="0" y="0"/>
          <a:ext cx="0" cy="0"/>
          <a:chOff x="0" y="0"/>
          <a:chExt cx="0" cy="0"/>
        </a:xfrm>
      </p:grpSpPr>
      <p:sp>
        <p:nvSpPr>
          <p:cNvPr id="4" name="Title 2">
            <a:extLst>
              <a:ext uri="{FF2B5EF4-FFF2-40B4-BE49-F238E27FC236}">
                <a16:creationId xmlns:a16="http://schemas.microsoft.com/office/drawing/2014/main" id="{535F20C4-DC1A-F629-A922-F4311C3D6C27}"/>
              </a:ext>
            </a:extLst>
          </p:cNvPr>
          <p:cNvSpPr>
            <a:spLocks noGrp="1"/>
          </p:cNvSpPr>
          <p:nvPr>
            <p:ph type="title"/>
          </p:nvPr>
        </p:nvSpPr>
        <p:spPr>
          <a:xfrm>
            <a:off x="474899" y="336807"/>
            <a:ext cx="11242200" cy="787200"/>
          </a:xfrm>
        </p:spPr>
        <p:txBody>
          <a:bodyPr>
            <a:normAutofit/>
          </a:bodyPr>
          <a:lstStyle/>
          <a:p>
            <a:r>
              <a:rPr lang="en-US" dirty="0"/>
              <a:t>Heirs Have Access Online</a:t>
            </a:r>
            <a:endParaRPr lang="en-US" dirty="0">
              <a:solidFill>
                <a:schemeClr val="bg1"/>
              </a:solidFill>
              <a:latin typeface="Montserrat SemiBold" panose="00000700000000000000" pitchFamily="2" charset="0"/>
            </a:endParaRPr>
          </a:p>
        </p:txBody>
      </p:sp>
      <p:pic>
        <p:nvPicPr>
          <p:cNvPr id="5" name="Picture 4">
            <a:extLst>
              <a:ext uri="{FF2B5EF4-FFF2-40B4-BE49-F238E27FC236}">
                <a16:creationId xmlns:a16="http://schemas.microsoft.com/office/drawing/2014/main" id="{EFB5B182-83C8-6BCA-1A3C-A2EA91930F69}"/>
              </a:ext>
            </a:extLst>
          </p:cNvPr>
          <p:cNvPicPr>
            <a:picLocks noChangeAspect="1"/>
          </p:cNvPicPr>
          <p:nvPr/>
        </p:nvPicPr>
        <p:blipFill>
          <a:blip r:embed="rId2"/>
          <a:stretch>
            <a:fillRect/>
          </a:stretch>
        </p:blipFill>
        <p:spPr>
          <a:xfrm>
            <a:off x="407737" y="1840523"/>
            <a:ext cx="11467633" cy="4216967"/>
          </a:xfrm>
          <a:prstGeom prst="rect">
            <a:avLst/>
          </a:prstGeom>
        </p:spPr>
      </p:pic>
    </p:spTree>
    <p:extLst>
      <p:ext uri="{BB962C8B-B14F-4D97-AF65-F5344CB8AC3E}">
        <p14:creationId xmlns:p14="http://schemas.microsoft.com/office/powerpoint/2010/main" val="4074687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329626-1804-9EAD-7051-4922CE6962CB}"/>
              </a:ext>
            </a:extLst>
          </p:cNvPr>
          <p:cNvSpPr>
            <a:spLocks noGrp="1"/>
          </p:cNvSpPr>
          <p:nvPr>
            <p:ph type="body" idx="1"/>
          </p:nvPr>
        </p:nvSpPr>
        <p:spPr/>
        <p:txBody>
          <a:bodyPr/>
          <a:lstStyle/>
          <a:p>
            <a:endParaRPr lang="en-US" dirty="0"/>
          </a:p>
        </p:txBody>
      </p:sp>
      <p:sp>
        <p:nvSpPr>
          <p:cNvPr id="3" name="Title 2">
            <a:extLst>
              <a:ext uri="{FF2B5EF4-FFF2-40B4-BE49-F238E27FC236}">
                <a16:creationId xmlns:a16="http://schemas.microsoft.com/office/drawing/2014/main" id="{97599908-198E-466C-6725-85348C78C428}"/>
              </a:ext>
            </a:extLst>
          </p:cNvPr>
          <p:cNvSpPr>
            <a:spLocks noGrp="1"/>
          </p:cNvSpPr>
          <p:nvPr>
            <p:ph type="title"/>
          </p:nvPr>
        </p:nvSpPr>
        <p:spPr/>
        <p:txBody>
          <a:bodyPr/>
          <a:lstStyle/>
          <a:p>
            <a:r>
              <a:rPr lang="en-US" dirty="0"/>
              <a:t>Create a Liabilities Room</a:t>
            </a:r>
          </a:p>
        </p:txBody>
      </p:sp>
      <p:pic>
        <p:nvPicPr>
          <p:cNvPr id="5" name="Picture 4">
            <a:extLst>
              <a:ext uri="{FF2B5EF4-FFF2-40B4-BE49-F238E27FC236}">
                <a16:creationId xmlns:a16="http://schemas.microsoft.com/office/drawing/2014/main" id="{9BF4556A-71CD-1806-7B1D-5840DE5FB782}"/>
              </a:ext>
            </a:extLst>
          </p:cNvPr>
          <p:cNvPicPr>
            <a:picLocks noChangeAspect="1"/>
          </p:cNvPicPr>
          <p:nvPr/>
        </p:nvPicPr>
        <p:blipFill>
          <a:blip r:embed="rId2"/>
          <a:stretch>
            <a:fillRect/>
          </a:stretch>
        </p:blipFill>
        <p:spPr>
          <a:xfrm>
            <a:off x="439839" y="1754372"/>
            <a:ext cx="10925908" cy="4505688"/>
          </a:xfrm>
          <a:prstGeom prst="rect">
            <a:avLst/>
          </a:prstGeom>
        </p:spPr>
      </p:pic>
    </p:spTree>
    <p:extLst>
      <p:ext uri="{BB962C8B-B14F-4D97-AF65-F5344CB8AC3E}">
        <p14:creationId xmlns:p14="http://schemas.microsoft.com/office/powerpoint/2010/main" val="2438611439"/>
      </p:ext>
    </p:extLst>
  </p:cSld>
  <p:clrMapOvr>
    <a:masterClrMapping/>
  </p:clrMapOvr>
</p:sld>
</file>

<file path=ppt/theme/theme1.xml><?xml version="1.0" encoding="utf-8"?>
<a:theme xmlns:a="http://schemas.openxmlformats.org/drawingml/2006/main" name="AdvisorForumPowerpoint">
  <a:themeElements>
    <a:clrScheme name="WC Light Teal">
      <a:dk1>
        <a:srgbClr val="414141"/>
      </a:dk1>
      <a:lt1>
        <a:srgbClr val="FFFFFF"/>
      </a:lt1>
      <a:dk2>
        <a:srgbClr val="A1A3A1"/>
      </a:dk2>
      <a:lt2>
        <a:srgbClr val="E7E6E6"/>
      </a:lt2>
      <a:accent1>
        <a:srgbClr val="54C0B5"/>
      </a:accent1>
      <a:accent2>
        <a:srgbClr val="54C0B5"/>
      </a:accent2>
      <a:accent3>
        <a:srgbClr val="A5A5A5"/>
      </a:accent3>
      <a:accent4>
        <a:srgbClr val="FFC000"/>
      </a:accent4>
      <a:accent5>
        <a:srgbClr val="417B7C"/>
      </a:accent5>
      <a:accent6>
        <a:srgbClr val="A1A3A1"/>
      </a:accent6>
      <a:hlink>
        <a:srgbClr val="55C0B5"/>
      </a:hlink>
      <a:folHlink>
        <a:srgbClr val="FBAF4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11268</TotalTime>
  <Words>1192</Words>
  <Application>Microsoft Office PowerPoint</Application>
  <PresentationFormat>Widescreen</PresentationFormat>
  <Paragraphs>98</Paragraphs>
  <Slides>24</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Montserrat SemiBold</vt:lpstr>
      <vt:lpstr>Helvetica Neue</vt:lpstr>
      <vt:lpstr>Montserrat Medium</vt:lpstr>
      <vt:lpstr>Calibri</vt:lpstr>
      <vt:lpstr>Arial</vt:lpstr>
      <vt:lpstr>Montserrat</vt:lpstr>
      <vt:lpstr>AdvisorForumPowerpoint</vt:lpstr>
      <vt:lpstr>PowerPoint Presentation</vt:lpstr>
      <vt:lpstr>This presentation, and any accompanying materials (including any chat or Q&amp;A-related communications), are for informational purposes only and are not intended to provide, nor should they be relied upon as, legal advice.</vt:lpstr>
      <vt:lpstr>PowerPoint Presentation</vt:lpstr>
      <vt:lpstr>Recurring Challenges Seen When Dividing Personal Property</vt:lpstr>
      <vt:lpstr>Why Online is Usually The  Better Way to Divide</vt:lpstr>
      <vt:lpstr>Co-Brand and Provide as a  Client Tool</vt:lpstr>
      <vt:lpstr>Get The Assets Listed  - AI Reduces the Task by Tens of Hours </vt:lpstr>
      <vt:lpstr>Heirs Have Access Online</vt:lpstr>
      <vt:lpstr>Create a Liabilities Room</vt:lpstr>
      <vt:lpstr>Role Permissions Vary</vt:lpstr>
      <vt:lpstr>Getting it all listed can be the most overwhelming task. (easy now; easier soon)</vt:lpstr>
      <vt:lpstr>PowerPoint Presentation</vt:lpstr>
      <vt:lpstr>Online access to a proven system of rounds, allows each party to login,  and participate in a blind fair system at their convenience. Often the Selection Order Rounds are all that is needed.</vt:lpstr>
      <vt:lpstr>PowerPoint Presentation</vt:lpstr>
      <vt:lpstr>DYBBStm – Dynamic Blind Bidding System</vt:lpstr>
      <vt:lpstr>PowerPoint Presentation</vt:lpstr>
      <vt:lpstr>PowerPoint Presentation</vt:lpstr>
      <vt:lpstr>PowerPoint Presentation</vt:lpstr>
      <vt:lpstr>With DYBBS, No Points Are Lost - Win or Lose, Points Flow to the Next Most Wanted Item</vt:lpstr>
      <vt:lpstr>Why Online is Usually The  Better Way to Divide</vt:lpstr>
      <vt:lpstr>Best Practices for  Planning  of Personal Property</vt:lpstr>
      <vt:lpstr>Remember, You Are Their Guide</vt:lpstr>
      <vt:lpstr>DYBBStm – Dynamic Blind Bidding System</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Owner</dc:creator>
  <cp:lastModifiedBy>David MacMahan</cp:lastModifiedBy>
  <cp:revision>26</cp:revision>
  <dcterms:modified xsi:type="dcterms:W3CDTF">2026-04-16T15:55:14Z</dcterms:modified>
</cp:coreProperties>
</file>